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4" r:id="rId8"/>
    <p:sldId id="260" r:id="rId9"/>
    <p:sldId id="261" r:id="rId10"/>
    <p:sldId id="271" r:id="rId11"/>
    <p:sldId id="262" r:id="rId12"/>
    <p:sldId id="283" r:id="rId13"/>
    <p:sldId id="272" r:id="rId14"/>
    <p:sldId id="273" r:id="rId15"/>
    <p:sldId id="266" r:id="rId16"/>
    <p:sldId id="274" r:id="rId17"/>
    <p:sldId id="275" r:id="rId18"/>
    <p:sldId id="276" r:id="rId19"/>
    <p:sldId id="277" r:id="rId20"/>
    <p:sldId id="278" r:id="rId21"/>
    <p:sldId id="279" r:id="rId22"/>
    <p:sldId id="267" r:id="rId23"/>
    <p:sldId id="268" r:id="rId24"/>
    <p:sldId id="269" r:id="rId25"/>
    <p:sldId id="270" r:id="rId26"/>
    <p:sldId id="280" r:id="rId27"/>
    <p:sldId id="285" r:id="rId28"/>
    <p:sldId id="286" r:id="rId29"/>
    <p:sldId id="290" r:id="rId30"/>
    <p:sldId id="291" r:id="rId31"/>
    <p:sldId id="293" r:id="rId32"/>
    <p:sldId id="292" r:id="rId33"/>
    <p:sldId id="294" r:id="rId34"/>
    <p:sldId id="295" r:id="rId35"/>
    <p:sldId id="296" r:id="rId36"/>
    <p:sldId id="297" r:id="rId37"/>
    <p:sldId id="287" r:id="rId38"/>
    <p:sldId id="288" r:id="rId39"/>
    <p:sldId id="289" r:id="rId40"/>
    <p:sldId id="301" r:id="rId41"/>
    <p:sldId id="300" r:id="rId42"/>
    <p:sldId id="298" r:id="rId43"/>
    <p:sldId id="299" r:id="rId44"/>
    <p:sldId id="302" r:id="rId45"/>
    <p:sldId id="303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3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Savremene tehnologije spajanja materijala 2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Struja se može odrediti i prema formuli:</a:t>
            </a:r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r>
              <a:rPr lang="sr-Latn-CS" dirty="0" smtClean="0"/>
              <a:t>Pojednostavljeni izraz:</a:t>
            </a:r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56484" y="1051977"/>
            <a:ext cx="7865331" cy="193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30" y="4038600"/>
            <a:ext cx="779907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59436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Struja se određuje  prema dijagramu:</a:t>
            </a:r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Na osnovu dijagrama, dobija se sledeća tablica:</a:t>
            </a:r>
          </a:p>
          <a:p>
            <a:endParaRPr lang="sr-Latn-CS" dirty="0" smtClean="0"/>
          </a:p>
          <a:p>
            <a:r>
              <a:rPr lang="sr-Latn-CS" dirty="0" smtClean="0"/>
              <a:t>U standardnim konstrukcijama se koriste elektrode prečnika do 4 mm.</a:t>
            </a:r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37297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47244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baseline="0" dirty="0" smtClean="0"/>
                        <a:t>d</a:t>
                      </a:r>
                      <a:r>
                        <a:rPr lang="sr-Latn-CS" baseline="-25000" dirty="0" smtClean="0"/>
                        <a:t>e</a:t>
                      </a:r>
                      <a:r>
                        <a:rPr lang="sr-Latn-CS" baseline="0" dirty="0" smtClean="0"/>
                        <a:t> [mm]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I</a:t>
                      </a:r>
                      <a:r>
                        <a:rPr lang="sr-Latn-CS" baseline="-25000" dirty="0" smtClean="0"/>
                        <a:t>z</a:t>
                      </a:r>
                      <a:r>
                        <a:rPr lang="sr-Latn-CS" baseline="0" dirty="0" smtClean="0"/>
                        <a:t> [A]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60 (100)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160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230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300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* U slučaju da se plata zavarivača određuje prema normi, zavarivači su skloni da upotrebe deblju elektrodu, sa jačom strujom i povećaju brznu zavarivanja, ali u tom slučaju opada kvalitet!!!</a:t>
            </a:r>
            <a:endParaRPr lang="sr-Latn-C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Uticaj položaja zavarivanja: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 smtClean="0"/>
              <a:t>- Vertikalni položaj: treba smanjiti struju za 15 -  -20 % u odnosu na struju u horizontalnom položaju, elektrode ne deblje od 4-5 mm.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 smtClean="0"/>
              <a:t>- Položaj iznad glave: treba smanjiti struju za 20 – 25 % u odnosu na struju u horizontalnom položaju, elektrode prečnika do 4 mm. </a:t>
            </a:r>
            <a:endParaRPr lang="sr-Latn-C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Uticaj dužine luka: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 Dužina luka treba da bude ~ prečniku elektrode. Za veće dužine treba veća struja i obrnuto, ali oba slučaja treba izbegavati.</a:t>
            </a:r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Sučeoni šavovi u horizontalnom položaju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 obezbeđenje optimalnih uslova za popunjavanje šava, potrebno je sprovesti proračun:</a:t>
            </a:r>
          </a:p>
          <a:p>
            <a:r>
              <a:rPr lang="sr-Latn-CS" dirty="0" smtClean="0"/>
              <a:t>Prvi (koreni) zavar: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" y="3874655"/>
            <a:ext cx="7330440" cy="222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Površina poprečnog preseka zavara: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Ako se pomoću izraza V.2 ili V.3 odredi poprečni presek, tada se iz V.4 može odrediti brzina zavarivanja: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Najveća brzina REL (E) zavarivanja iznosi 15 m/h.</a:t>
            </a:r>
          </a:p>
          <a:p>
            <a:pPr>
              <a:buNone/>
            </a:pPr>
            <a:endParaRPr lang="sr-Latn-C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914400"/>
            <a:ext cx="7940040" cy="2438400"/>
            <a:chOff x="457200" y="1066800"/>
            <a:chExt cx="7940040" cy="2514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60" y="1143000"/>
              <a:ext cx="780288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57200" y="10668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000">
            <a:off x="3882259" y="5030455"/>
            <a:ext cx="4488784" cy="6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Određivanje pogonske energije – važna za deformacije pri zavarivanju:</a:t>
            </a:r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Brzina zavarivanja u cm/s može da se izrazi na osnovu V.5 kao:</a:t>
            </a:r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Odnos I</a:t>
            </a:r>
            <a:r>
              <a:rPr lang="sr-Latn-CS" baseline="-25000" dirty="0" smtClean="0"/>
              <a:t>Z/</a:t>
            </a:r>
            <a:r>
              <a:rPr lang="sr-Latn-CS" dirty="0" smtClean="0"/>
              <a:t>v</a:t>
            </a:r>
            <a:r>
              <a:rPr lang="sr-Latn-CS" baseline="-25000" dirty="0" smtClean="0"/>
              <a:t>z</a:t>
            </a:r>
            <a:r>
              <a:rPr lang="sr-Latn-CS" dirty="0" smtClean="0"/>
              <a:t> se iz V.7 dobija kao: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2838794" y="1553563"/>
            <a:ext cx="5456512" cy="69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000">
            <a:off x="3063462" y="3809707"/>
            <a:ext cx="4969550" cy="68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0000">
            <a:off x="3127937" y="5575598"/>
            <a:ext cx="5127761" cy="9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Ako se V.7 uvrsti u V6, dobija se izraz:</a:t>
            </a:r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Ili pojednostavljeni izraz (zamena srednjih vrednosti za napon luka, efektivni koeficijent korisnog dejstva i koeficijent topljenja):</a:t>
            </a:r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Pogonska energija je proporcionalna površini jednog zavara.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2823186" y="1231895"/>
            <a:ext cx="5107620" cy="76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000">
            <a:off x="3121352" y="3829949"/>
            <a:ext cx="4803384" cy="60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Određivanje potrebnog broja zavara u jednom šavu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Ukupna površina zavara:</a:t>
            </a:r>
            <a:endParaRPr lang="sr-Latn-C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585677" y="2429935"/>
            <a:ext cx="7771770" cy="119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0000">
            <a:off x="479155" y="3595973"/>
            <a:ext cx="525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5791200" y="34290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4267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*   Širina nadvišenja A</a:t>
            </a:r>
            <a:r>
              <a:rPr lang="sr-Latn-CS" sz="2400" b="1" baseline="-25000" dirty="0" smtClean="0"/>
              <a:t>3</a:t>
            </a:r>
            <a:r>
              <a:rPr lang="sr-Latn-CS" sz="2400" b="1" dirty="0" smtClean="0"/>
              <a:t> prevazilazi širinu prikazanu na idealizovanoj šemi.</a:t>
            </a:r>
          </a:p>
          <a:p>
            <a:r>
              <a:rPr lang="sr-Latn-CS" sz="2400" b="1" dirty="0" smtClean="0"/>
              <a:t>** Druge preporuke kažu 2 – 4 mm.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Proračun parametara režima zavarivanja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Latn-CS" dirty="0" smtClean="0"/>
              <a:t>Režimi ručnog elektrolučnog zavarivanja (REL, E postupak)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Režimi EPP zavarivanja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Režimi MAG zavarivanja</a:t>
            </a:r>
            <a:endParaRPr lang="sr-Latn-C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*  Približno određivanje ukupne površine zavara, preko dijagrama:</a:t>
            </a:r>
          </a:p>
          <a:p>
            <a:pPr>
              <a:buFont typeface="Arial" charset="0"/>
              <a:buChar char="•"/>
            </a:pPr>
            <a:endParaRPr lang="sr-Latn-CS" dirty="0" smtClean="0"/>
          </a:p>
          <a:p>
            <a:pPr>
              <a:buFont typeface="Arial" charset="0"/>
              <a:buChar char="•"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d - debljina lima</a:t>
            </a:r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3730922" y="1006403"/>
            <a:ext cx="5057317" cy="588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Potreban broj zavara (prolaza), ako je poznata ukupna površina zavara A</a:t>
            </a:r>
            <a:r>
              <a:rPr lang="sr-Latn-CS" baseline="-25000" dirty="0" smtClean="0"/>
              <a:t>uk</a:t>
            </a:r>
            <a:r>
              <a:rPr lang="sr-Latn-CS" dirty="0" smtClean="0"/>
              <a:t>, površina korenog zavara A</a:t>
            </a:r>
            <a:r>
              <a:rPr lang="sr-Latn-CS" baseline="-25000" dirty="0" smtClean="0"/>
              <a:t>1</a:t>
            </a:r>
            <a:r>
              <a:rPr lang="sr-Latn-CS" dirty="0" smtClean="0"/>
              <a:t> i površina ostalih zavara A</a:t>
            </a:r>
            <a:r>
              <a:rPr lang="sr-Latn-CS" baseline="-25000" dirty="0" smtClean="0"/>
              <a:t>n</a:t>
            </a:r>
            <a:r>
              <a:rPr lang="sr-Latn-CS" dirty="0" smtClean="0"/>
              <a:t>: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919975" y="2334191"/>
            <a:ext cx="5530602" cy="92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4457700" y="33909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3962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*Završni zavar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Ugaoni šavovi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Prečnik elektrode se određuje prema kateti šava: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U jednom prolazu je moguće izvesti šavove sa katetom do 8 mm, preko 8 mm u dva ili više prolaza – pri tome poprečni presek jednog zavara ne treba da pređe 30-40 mm</a:t>
            </a:r>
            <a:r>
              <a:rPr lang="sr-Latn-CS" baseline="30000" dirty="0" smtClean="0"/>
              <a:t>2</a:t>
            </a:r>
            <a:r>
              <a:rPr lang="sr-Latn-CS" dirty="0" smtClean="0"/>
              <a:t>.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819400"/>
          <a:ext cx="7620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976923"/>
                <a:gridCol w="976923"/>
                <a:gridCol w="976923"/>
                <a:gridCol w="976923"/>
                <a:gridCol w="976923"/>
              </a:tblGrid>
              <a:tr h="391339">
                <a:tc>
                  <a:txBody>
                    <a:bodyPr/>
                    <a:lstStyle/>
                    <a:p>
                      <a:r>
                        <a:rPr lang="sr-Latn-CS" dirty="0" smtClean="0"/>
                        <a:t>Kateta šava k</a:t>
                      </a:r>
                      <a:r>
                        <a:rPr lang="sr-Latn-CS" baseline="0" dirty="0" smtClean="0"/>
                        <a:t> [mm]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6-8</a:t>
                      </a:r>
                      <a:endParaRPr lang="sr-Latn-CS" dirty="0"/>
                    </a:p>
                  </a:txBody>
                  <a:tcPr/>
                </a:tc>
              </a:tr>
              <a:tr h="675461">
                <a:tc>
                  <a:txBody>
                    <a:bodyPr/>
                    <a:lstStyle/>
                    <a:p>
                      <a:r>
                        <a:rPr lang="sr-Latn-CS" dirty="0" smtClean="0"/>
                        <a:t>Prečnik elektrode [mm]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3-4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4-5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Ukupna površina poprečnog preseka navarenog metala: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gde je:	k-kateta šava u mm</a:t>
            </a:r>
          </a:p>
          <a:p>
            <a:pPr>
              <a:buNone/>
            </a:pPr>
            <a:r>
              <a:rPr lang="sr-Latn-CS" dirty="0" smtClean="0"/>
              <a:t>			k</a:t>
            </a:r>
            <a:r>
              <a:rPr lang="sr-Latn-CS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sr-Latn-CS" dirty="0" smtClean="0"/>
              <a:t>- koeficijent povećanja koji uzima u obzir postojanje zazora i ispupčenja šava: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2899698" y="1760076"/>
            <a:ext cx="4808325" cy="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4572000"/>
          <a:ext cx="7620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976923"/>
                <a:gridCol w="976923"/>
                <a:gridCol w="976923"/>
                <a:gridCol w="976923"/>
                <a:gridCol w="976923"/>
              </a:tblGrid>
              <a:tr h="391339">
                <a:tc>
                  <a:txBody>
                    <a:bodyPr/>
                    <a:lstStyle/>
                    <a:p>
                      <a:r>
                        <a:rPr lang="sr-Latn-CS" dirty="0" smtClean="0"/>
                        <a:t>Kateta šava k</a:t>
                      </a:r>
                      <a:r>
                        <a:rPr lang="sr-Latn-CS" baseline="0" dirty="0" smtClean="0"/>
                        <a:t> [mm]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3-4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7-10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12-20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sr-Latn-CS" dirty="0" smtClean="0"/>
                        <a:t>20</a:t>
                      </a:r>
                      <a:endParaRPr lang="sr-Latn-CS" dirty="0"/>
                    </a:p>
                  </a:txBody>
                  <a:tcPr/>
                </a:tc>
              </a:tr>
              <a:tr h="675461">
                <a:tc>
                  <a:txBody>
                    <a:bodyPr/>
                    <a:lstStyle/>
                    <a:p>
                      <a:r>
                        <a:rPr lang="sr-Latn-CS" dirty="0" smtClean="0"/>
                        <a:t>Koeficijent povećanja k</a:t>
                      </a:r>
                      <a:r>
                        <a:rPr lang="sr-Latn-CS" baseline="-25000" dirty="0" smtClean="0"/>
                        <a:t>y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1,50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1,35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1,25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1,15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1,10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505200" cy="5592763"/>
          </a:xfrm>
        </p:spPr>
        <p:txBody>
          <a:bodyPr/>
          <a:lstStyle/>
          <a:p>
            <a:r>
              <a:rPr lang="sr-Latn-CS" dirty="0" smtClean="0"/>
              <a:t>T-spojevi, grafičko određivanje prema različitim geometrijskim parametrima (k, d):</a:t>
            </a:r>
            <a:endParaRPr lang="sr-Latn-C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3831597" y="42028"/>
            <a:ext cx="4868072" cy="593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24200" y="6211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Nepotpun provar – statičko opterećenje</a:t>
            </a:r>
            <a:endParaRPr lang="sr-Latn-C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6211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Potpun provar – dinamičko  opterećenje</a:t>
            </a:r>
            <a:endParaRPr lang="sr-Latn-CS" b="1" dirty="0"/>
          </a:p>
        </p:txBody>
      </p:sp>
      <p:sp>
        <p:nvSpPr>
          <p:cNvPr id="7" name="Down Arrow 6"/>
          <p:cNvSpPr/>
          <p:nvPr/>
        </p:nvSpPr>
        <p:spPr>
          <a:xfrm>
            <a:off x="4267200" y="5943600"/>
            <a:ext cx="685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Down Arrow 7"/>
          <p:cNvSpPr/>
          <p:nvPr/>
        </p:nvSpPr>
        <p:spPr>
          <a:xfrm>
            <a:off x="5943600" y="6019800"/>
            <a:ext cx="685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Down Arrow 8"/>
          <p:cNvSpPr/>
          <p:nvPr/>
        </p:nvSpPr>
        <p:spPr>
          <a:xfrm>
            <a:off x="7696200" y="6019800"/>
            <a:ext cx="685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Potreban broj zavara (prolaza), ako je poznata ukupna površina zavara A</a:t>
            </a:r>
            <a:r>
              <a:rPr lang="sr-Latn-CS" baseline="-25000" dirty="0" smtClean="0"/>
              <a:t>uk</a:t>
            </a:r>
            <a:r>
              <a:rPr lang="sr-Latn-CS" dirty="0" smtClean="0"/>
              <a:t> i maksimalno dozvoljena površina poprečnog preseka jednog zavara (30 – 40 mm</a:t>
            </a:r>
            <a:r>
              <a:rPr lang="sr-Latn-CS" baseline="30000" dirty="0" smtClean="0"/>
              <a:t>2</a:t>
            </a:r>
            <a:r>
              <a:rPr lang="sr-Latn-CS" dirty="0" smtClean="0"/>
              <a:t>):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3192165" y="2687586"/>
            <a:ext cx="2364836" cy="66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Pogonska energija:</a:t>
            </a:r>
          </a:p>
          <a:p>
            <a:endParaRPr lang="sr-Latn-CS" dirty="0" smtClean="0"/>
          </a:p>
          <a:p>
            <a:endParaRPr lang="sr-Latn-CS" sz="1800" dirty="0" smtClean="0"/>
          </a:p>
          <a:p>
            <a:r>
              <a:rPr lang="sr-Latn-CS" dirty="0" smtClean="0"/>
              <a:t>Pri čemu je A</a:t>
            </a:r>
            <a:r>
              <a:rPr lang="sr-Latn-CS" baseline="-25000" dirty="0" smtClean="0"/>
              <a:t>z</a:t>
            </a:r>
            <a:r>
              <a:rPr lang="sr-Latn-CS" dirty="0" smtClean="0"/>
              <a:t> = A</a:t>
            </a:r>
            <a:r>
              <a:rPr lang="sr-Latn-CS" baseline="-25000" dirty="0" smtClean="0"/>
              <a:t>uk</a:t>
            </a:r>
            <a:r>
              <a:rPr lang="sr-Latn-CS" dirty="0" smtClean="0"/>
              <a:t>, a A</a:t>
            </a:r>
            <a:r>
              <a:rPr lang="sr-Latn-CS" baseline="-25000" dirty="0" smtClean="0"/>
              <a:t>uk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endParaRPr lang="sr-Latn-CS" sz="1050" dirty="0" smtClean="0"/>
          </a:p>
          <a:p>
            <a:r>
              <a:rPr lang="sr-Latn-CS" dirty="0" smtClean="0"/>
              <a:t>Ako je srednja vrednost k</a:t>
            </a:r>
            <a:r>
              <a:rPr lang="sr-Latn-CS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sr-Latn-CS" dirty="0" smtClean="0"/>
              <a:t>=1,3, dobija se izraz za pogonsku energiju (k [mm]):</a:t>
            </a:r>
          </a:p>
          <a:p>
            <a:endParaRPr lang="sr-Latn-CS" dirty="0" smtClean="0"/>
          </a:p>
          <a:p>
            <a:r>
              <a:rPr lang="sr-Latn-CS" dirty="0" smtClean="0"/>
              <a:t>Ili ako se k izrazi u cm: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2350401" y="1297142"/>
            <a:ext cx="4803384" cy="60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000">
            <a:off x="2297588" y="2598277"/>
            <a:ext cx="4808325" cy="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 rot="60000">
            <a:off x="2289033" y="4393509"/>
            <a:ext cx="5749485" cy="82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638799"/>
            <a:ext cx="5638800" cy="65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Zavarivanje sučeonih spojeva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Mogu biti: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Jednostrani šavovi (osnovni materijal-OM manje debljine)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Dvostrani šavovi (OM veće debljine):</a:t>
            </a:r>
          </a:p>
          <a:p>
            <a:pPr marL="514350" indent="-514350">
              <a:buNone/>
            </a:pPr>
            <a:r>
              <a:rPr lang="sr-Latn-CS" dirty="0" smtClean="0"/>
              <a:t>	- </a:t>
            </a:r>
            <a:r>
              <a:rPr lang="sr-Latn-CS" i="1" dirty="0" smtClean="0"/>
              <a:t>nedostaci</a:t>
            </a:r>
            <a:r>
              <a:rPr lang="sr-Latn-CS" dirty="0" smtClean="0"/>
              <a:t>: sporije, otežana dostupnost u nekim slučajevima</a:t>
            </a:r>
          </a:p>
          <a:p>
            <a:pPr marL="514350" indent="-514350">
              <a:buNone/>
            </a:pPr>
            <a:r>
              <a:rPr lang="sr-Latn-CS" dirty="0" smtClean="0"/>
              <a:t>	- </a:t>
            </a:r>
            <a:r>
              <a:rPr lang="sr-Latn-CS" i="1" dirty="0" smtClean="0"/>
              <a:t>prednosti</a:t>
            </a:r>
            <a:r>
              <a:rPr lang="sr-Latn-CS" dirty="0" smtClean="0"/>
              <a:t>: manje deformacije, manja količina dodatnog materijala koji je 5x skuplji od osnovnog</a:t>
            </a:r>
            <a:endParaRPr lang="sr-Latn-C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762000"/>
          </a:xfrm>
        </p:spPr>
        <p:txBody>
          <a:bodyPr/>
          <a:lstStyle/>
          <a:p>
            <a:r>
              <a:rPr lang="sr-Latn-CS" dirty="0" smtClean="0"/>
              <a:t>Jednostrani I šavovi: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306308" y="1017196"/>
            <a:ext cx="3058978" cy="127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304800"/>
            <a:ext cx="4114800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Latn-CS" b="1" dirty="0" smtClean="0"/>
          </a:p>
          <a:p>
            <a:r>
              <a:rPr lang="sr-Latn-CS" sz="2400" b="1" dirty="0" smtClean="0"/>
              <a:t>Zazor može biti 0 – 2 mm</a:t>
            </a:r>
          </a:p>
          <a:p>
            <a:endParaRPr lang="sr-Latn-CS" sz="2400" b="1" dirty="0" smtClean="0"/>
          </a:p>
          <a:p>
            <a:r>
              <a:rPr lang="sr-Latn-CS" sz="2400" b="1" dirty="0" smtClean="0"/>
              <a:t>1. Zazor 0 mm: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 Najjednostavnije pozicioniranje, limovi se samo prislone jedan na drugi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 Najteže uskladiti I</a:t>
            </a:r>
            <a:r>
              <a:rPr lang="sr-Latn-CS" sz="2400" b="1" baseline="-25000" dirty="0" smtClean="0"/>
              <a:t>z</a:t>
            </a:r>
            <a:r>
              <a:rPr lang="sr-Latn-CS" sz="2400" b="1" dirty="0" smtClean="0"/>
              <a:t> i v</a:t>
            </a:r>
            <a:r>
              <a:rPr lang="sr-Latn-CS" sz="2400" b="1" baseline="-25000" dirty="0" smtClean="0"/>
              <a:t>z</a:t>
            </a:r>
            <a:r>
              <a:rPr lang="sr-Latn-CS" sz="2400" b="1" dirty="0" smtClean="0"/>
              <a:t> zbog pojave najviše grešaka tipa neprovara i prokaplina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 Limovi do 4 mm, elektrode 5-6 mm</a:t>
            </a:r>
          </a:p>
          <a:p>
            <a:endParaRPr lang="sr-Latn-CS" sz="2400" b="1" dirty="0" smtClean="0"/>
          </a:p>
          <a:p>
            <a:r>
              <a:rPr lang="sr-Latn-CS" sz="2400" b="1" dirty="0" smtClean="0"/>
              <a:t>2. Zazor </a:t>
            </a:r>
            <a:r>
              <a:rPr lang="en-US" sz="2400" b="1" dirty="0" smtClean="0"/>
              <a:t>&gt;0 mm:</a:t>
            </a:r>
          </a:p>
          <a:p>
            <a:r>
              <a:rPr lang="en-US" sz="2400" b="1" dirty="0" smtClean="0"/>
              <a:t>-</a:t>
            </a:r>
            <a:r>
              <a:rPr lang="sr-Latn-CS" sz="2400" b="1" dirty="0" smtClean="0"/>
              <a:t>Limovi do 5-6 mm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3581400"/>
            <a:ext cx="3200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3429000" y="3505200"/>
            <a:ext cx="8382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705718" y="2460690"/>
            <a:ext cx="2562715" cy="95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352800"/>
            <a:ext cx="238195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04800" y="44196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Pojava neprovara i prokaplina je naročito kritična u prehrambenoj industriji, gde se na ovim mestima zadržavaju i razvijaju gljivice i bakterije (otežano kvalitetno pranje).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Jednostrani I šav sa podložnom trakom:</a:t>
            </a:r>
            <a:endParaRPr lang="sr-Latn-C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Latn-CS" sz="2400" b="1" dirty="0" smtClean="0"/>
              <a:t>Najbolje rešenje – podložna traka sprečava prokaplinu i obezbeđuje glatku površinu korena šava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Podložna traka je od istog metala kao OM (obično se ne brusi), od bakra (tada se uklanja brušenjem) ili keramike (tada su limovi samo prislonjeni na traku/pločicu)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Obično se koristi kada je koren nepristupačan (cevi za transport gasa)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Moguće zavariti limove debljine 3-8 mm</a:t>
            </a:r>
          </a:p>
          <a:p>
            <a:pPr>
              <a:buFontTx/>
              <a:buChar char="-"/>
            </a:pPr>
            <a:r>
              <a:rPr lang="sr-Latn-CS" sz="2400" b="1" dirty="0" smtClean="0"/>
              <a:t>Zazor može biti 2-8 mm</a:t>
            </a:r>
            <a:endParaRPr lang="sr-Latn-C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-4538"/>
          <a:stretch>
            <a:fillRect/>
          </a:stretch>
        </p:blipFill>
        <p:spPr bwMode="auto">
          <a:xfrm rot="-60000">
            <a:off x="2449284" y="1172156"/>
            <a:ext cx="3352289" cy="127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Režimi ručnog elektrolučnog zavarivanja</a:t>
            </a:r>
            <a:endParaRPr lang="sr-Latn-C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Jednostrani pripremljeni šavovi:</a:t>
            </a:r>
          </a:p>
          <a:p>
            <a:pPr>
              <a:buNone/>
            </a:pPr>
            <a:r>
              <a:rPr lang="sr-Latn-CS" dirty="0" smtClean="0"/>
              <a:t>-za debljine lima 5-15 mm</a:t>
            </a:r>
          </a:p>
          <a:p>
            <a:pPr>
              <a:buNone/>
            </a:pPr>
            <a:r>
              <a:rPr lang="sr-Latn-CS" dirty="0" smtClean="0"/>
              <a:t>-zazor u korenu 0-4 mm</a:t>
            </a:r>
          </a:p>
          <a:p>
            <a:pPr>
              <a:buNone/>
            </a:pPr>
            <a:r>
              <a:rPr lang="sr-Latn-CS" dirty="0" smtClean="0"/>
              <a:t>-ugao </a:t>
            </a:r>
            <a:r>
              <a:rPr lang="el-GR" dirty="0" smtClean="0"/>
              <a:t>α</a:t>
            </a:r>
            <a:r>
              <a:rPr lang="sr-Latn-CS" dirty="0" smtClean="0"/>
              <a:t>=60</a:t>
            </a:r>
            <a:r>
              <a:rPr lang="sr-Latn-CS" baseline="30000" dirty="0" smtClean="0"/>
              <a:t>o</a:t>
            </a:r>
            <a:r>
              <a:rPr lang="sr-Latn-CS" dirty="0" smtClean="0"/>
              <a:t>, izuzetno 100</a:t>
            </a:r>
            <a:r>
              <a:rPr lang="sr-Latn-CS" baseline="30000" dirty="0" smtClean="0"/>
              <a:t>o</a:t>
            </a:r>
            <a:r>
              <a:rPr lang="sr-Latn-CS" dirty="0" smtClean="0"/>
              <a:t> kod nekih obojenih metala</a:t>
            </a:r>
          </a:p>
          <a:p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1.                                   </a:t>
            </a:r>
            <a:r>
              <a:rPr lang="sr-Latn-CS" u="sng" dirty="0" smtClean="0"/>
              <a:t>½ V-šav </a:t>
            </a:r>
            <a:r>
              <a:rPr lang="sr-Latn-CS" dirty="0" smtClean="0"/>
              <a:t>(jednostavno se  	                            izvodi, vrlo popularan)</a:t>
            </a:r>
          </a:p>
          <a:p>
            <a:pPr marL="514350" indent="-514350">
              <a:buAutoNum type="arabicParenR" startAt="2"/>
            </a:pPr>
            <a:endParaRPr lang="sr-Latn-CS" dirty="0" smtClean="0"/>
          </a:p>
          <a:p>
            <a:pPr marL="514350" indent="-514350">
              <a:buAutoNum type="arabicPeriod" startAt="2"/>
            </a:pPr>
            <a:r>
              <a:rPr lang="sr-Latn-CS" dirty="0" smtClean="0"/>
              <a:t>                                 </a:t>
            </a:r>
            <a:r>
              <a:rPr lang="sr-Latn-CS" u="sng" dirty="0" smtClean="0"/>
              <a:t>V-šav</a:t>
            </a:r>
            <a:r>
              <a:rPr lang="sr-Latn-CS" dirty="0" smtClean="0"/>
              <a:t> (manje dodatnog 	                             materijala nego kod ½ V-	                             šava)</a:t>
            </a:r>
          </a:p>
          <a:p>
            <a:pPr marL="514350" indent="-514350">
              <a:buAutoNum type="arabicPeriod" startAt="2"/>
            </a:pPr>
            <a:endParaRPr lang="sr-Latn-CS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4038600"/>
            <a:ext cx="2533299" cy="544153"/>
            <a:chOff x="1066800" y="1752600"/>
            <a:chExt cx="2533299" cy="544153"/>
          </a:xfrm>
        </p:grpSpPr>
        <p:sp>
          <p:nvSpPr>
            <p:cNvPr id="4" name="Rectangle 3"/>
            <p:cNvSpPr/>
            <p:nvPr/>
          </p:nvSpPr>
          <p:spPr>
            <a:xfrm>
              <a:off x="1066800" y="1752600"/>
              <a:ext cx="12954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2438400" y="1752600"/>
              <a:ext cx="1161699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66800" y="5551847"/>
            <a:ext cx="2514600" cy="544153"/>
            <a:chOff x="1066800" y="2971800"/>
            <a:chExt cx="2514600" cy="544153"/>
          </a:xfrm>
        </p:grpSpPr>
        <p:sp>
          <p:nvSpPr>
            <p:cNvPr id="12" name="Freeform 11"/>
            <p:cNvSpPr/>
            <p:nvPr/>
          </p:nvSpPr>
          <p:spPr>
            <a:xfrm>
              <a:off x="1066800" y="2971800"/>
              <a:ext cx="1295400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2419701" y="2971800"/>
              <a:ext cx="1161699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3) 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4)  </a:t>
            </a:r>
            <a:endParaRPr lang="sr-Latn-C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8800" y="3429000"/>
            <a:ext cx="1524000" cy="992188"/>
            <a:chOff x="1981200" y="3886200"/>
            <a:chExt cx="1600994" cy="992188"/>
          </a:xfrm>
        </p:grpSpPr>
        <p:sp>
          <p:nvSpPr>
            <p:cNvPr id="5" name="Arc 4"/>
            <p:cNvSpPr/>
            <p:nvPr/>
          </p:nvSpPr>
          <p:spPr>
            <a:xfrm rot="5400000">
              <a:off x="1981200" y="3886200"/>
              <a:ext cx="914400" cy="914400"/>
            </a:xfrm>
            <a:prstGeom prst="arc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2400300" y="4838700"/>
              <a:ext cx="76200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38400" y="4876800"/>
              <a:ext cx="1143000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5" idx="0"/>
            </p:cNvCxnSpPr>
            <p:nvPr/>
          </p:nvCxnSpPr>
          <p:spPr>
            <a:xfrm rot="5400000" flipH="1" flipV="1">
              <a:off x="3238500" y="4000501"/>
              <a:ext cx="1" cy="6858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314700" y="4610100"/>
              <a:ext cx="533400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066800" y="533400"/>
            <a:ext cx="2515394" cy="992188"/>
            <a:chOff x="1066800" y="3886200"/>
            <a:chExt cx="2515394" cy="992188"/>
          </a:xfrm>
        </p:grpSpPr>
        <p:sp>
          <p:nvSpPr>
            <p:cNvPr id="11" name="Rectangle 10"/>
            <p:cNvSpPr/>
            <p:nvPr/>
          </p:nvSpPr>
          <p:spPr>
            <a:xfrm>
              <a:off x="1066800" y="4343400"/>
              <a:ext cx="1295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grpSp>
          <p:nvGrpSpPr>
            <p:cNvPr id="12" name="Group 48"/>
            <p:cNvGrpSpPr/>
            <p:nvPr/>
          </p:nvGrpSpPr>
          <p:grpSpPr>
            <a:xfrm>
              <a:off x="1981200" y="3886200"/>
              <a:ext cx="1600994" cy="992188"/>
              <a:chOff x="1981200" y="3886200"/>
              <a:chExt cx="1600994" cy="992188"/>
            </a:xfrm>
          </p:grpSpPr>
          <p:sp>
            <p:nvSpPr>
              <p:cNvPr id="13" name="Arc 12"/>
              <p:cNvSpPr/>
              <p:nvPr/>
            </p:nvSpPr>
            <p:spPr>
              <a:xfrm rot="5400000">
                <a:off x="1981200" y="3886200"/>
                <a:ext cx="914400" cy="914400"/>
              </a:xfrm>
              <a:prstGeom prst="arc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2400300" y="4838700"/>
                <a:ext cx="76200" cy="158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438400" y="4876800"/>
                <a:ext cx="1143000" cy="158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3" idx="0"/>
              </p:cNvCxnSpPr>
              <p:nvPr/>
            </p:nvCxnSpPr>
            <p:spPr>
              <a:xfrm rot="5400000" flipH="1" flipV="1">
                <a:off x="3238500" y="4000501"/>
                <a:ext cx="1" cy="68580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314700" y="4610100"/>
                <a:ext cx="533400" cy="158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/>
          <p:cNvSpPr/>
          <p:nvPr/>
        </p:nvSpPr>
        <p:spPr>
          <a:xfrm>
            <a:off x="3886200" y="609600"/>
            <a:ext cx="487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3200" dirty="0" smtClean="0"/>
              <a:t> </a:t>
            </a:r>
            <a:r>
              <a:rPr lang="sr-Latn-CS" sz="3200" u="sng" dirty="0" smtClean="0"/>
              <a:t>½ U-šav ili J-šav </a:t>
            </a:r>
            <a:r>
              <a:rPr lang="sr-Latn-CS" sz="3200" dirty="0" smtClean="0"/>
              <a:t>(teška priprema, naročito pogodan za kružne šavove, pogodan kada je potrebno da u šavu bude što manje OM)</a:t>
            </a:r>
          </a:p>
          <a:p>
            <a:endParaRPr lang="sr-Latn-CS" sz="3200" dirty="0" smtClean="0"/>
          </a:p>
          <a:p>
            <a:r>
              <a:rPr lang="sr-Latn-CS" sz="3200" u="sng" dirty="0" smtClean="0"/>
              <a:t>U-šav</a:t>
            </a:r>
            <a:r>
              <a:rPr lang="sr-Latn-CS" sz="3200" dirty="0" smtClean="0"/>
              <a:t> (najmanje OM u šavu, teška priprema)</a:t>
            </a:r>
            <a:endParaRPr lang="sr-Latn-CS" sz="3200" dirty="0"/>
          </a:p>
        </p:txBody>
      </p:sp>
      <p:grpSp>
        <p:nvGrpSpPr>
          <p:cNvPr id="19" name="Group 18"/>
          <p:cNvGrpSpPr/>
          <p:nvPr/>
        </p:nvGrpSpPr>
        <p:grpSpPr>
          <a:xfrm flipH="1">
            <a:off x="1143000" y="3429000"/>
            <a:ext cx="1447800" cy="992188"/>
            <a:chOff x="1981200" y="3886200"/>
            <a:chExt cx="1600994" cy="992188"/>
          </a:xfrm>
        </p:grpSpPr>
        <p:sp>
          <p:nvSpPr>
            <p:cNvPr id="20" name="Arc 19"/>
            <p:cNvSpPr/>
            <p:nvPr/>
          </p:nvSpPr>
          <p:spPr>
            <a:xfrm rot="5400000">
              <a:off x="1981200" y="3886200"/>
              <a:ext cx="914400" cy="914400"/>
            </a:xfrm>
            <a:prstGeom prst="arc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2400300" y="4838700"/>
              <a:ext cx="76200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438400" y="4876800"/>
              <a:ext cx="1143000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0"/>
            </p:cNvCxnSpPr>
            <p:nvPr/>
          </p:nvCxnSpPr>
          <p:spPr>
            <a:xfrm rot="5400000" flipH="1" flipV="1">
              <a:off x="3238500" y="4000501"/>
              <a:ext cx="1" cy="6858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314700" y="4610100"/>
              <a:ext cx="533400" cy="158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Dvostrani šavovi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arenR"/>
            </a:pPr>
            <a:r>
              <a:rPr lang="sr-Latn-CS" dirty="0" smtClean="0"/>
              <a:t>                                        	</a:t>
            </a:r>
            <a:r>
              <a:rPr lang="sr-Latn-CS" u="sng" dirty="0" smtClean="0"/>
              <a:t>Dvostr</a:t>
            </a:r>
            <a:r>
              <a:rPr lang="en-US" u="sng" dirty="0" err="1" smtClean="0"/>
              <a:t>ani</a:t>
            </a:r>
            <a:r>
              <a:rPr lang="sr-Latn-CS" u="sng" dirty="0" smtClean="0"/>
              <a:t> I-šav bez </a:t>
            </a:r>
            <a:r>
              <a:rPr lang="sr-Latn-CS" dirty="0" smtClean="0"/>
              <a:t>					</a:t>
            </a:r>
            <a:r>
              <a:rPr lang="sr-Latn-CS" u="sng" dirty="0" smtClean="0"/>
              <a:t>zazora</a:t>
            </a:r>
          </a:p>
          <a:p>
            <a:pPr marL="514350" indent="-514350">
              <a:buAutoNum type="arabicParenR"/>
            </a:pPr>
            <a:endParaRPr lang="sr-Latn-CS" dirty="0" smtClean="0"/>
          </a:p>
          <a:p>
            <a:pPr marL="514350" indent="-514350">
              <a:buAutoNum type="arabicParenR"/>
            </a:pPr>
            <a:endParaRPr lang="sr-Latn-CS" dirty="0" smtClean="0"/>
          </a:p>
          <a:p>
            <a:pPr marL="514350" indent="-514350">
              <a:buAutoNum type="arabicParenR"/>
            </a:pPr>
            <a:r>
              <a:rPr lang="sr-Latn-CS" dirty="0" smtClean="0"/>
              <a:t>                                        	</a:t>
            </a:r>
            <a:r>
              <a:rPr lang="sr-Latn-CS" u="sng" dirty="0" smtClean="0"/>
              <a:t>Dvostr</a:t>
            </a:r>
            <a:r>
              <a:rPr lang="en-US" u="sng" dirty="0" err="1" smtClean="0"/>
              <a:t>ani</a:t>
            </a:r>
            <a:r>
              <a:rPr lang="sr-Latn-CS" u="sng" dirty="0" smtClean="0"/>
              <a:t> I-šav sa </a:t>
            </a:r>
            <a:r>
              <a:rPr lang="sr-Latn-CS" dirty="0" smtClean="0"/>
              <a:t>					</a:t>
            </a:r>
            <a:r>
              <a:rPr lang="sr-Latn-CS" u="sng" dirty="0" smtClean="0"/>
              <a:t>zazorom</a:t>
            </a:r>
            <a:r>
              <a:rPr lang="sr-Latn-CS" dirty="0" smtClean="0"/>
              <a:t> (za veće 					debljine od šava bez 					zazora)</a:t>
            </a:r>
            <a:endParaRPr lang="sr-Latn-C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09800" y="1371600"/>
            <a:ext cx="1069848" cy="2209800"/>
            <a:chOff x="2209800" y="1371600"/>
            <a:chExt cx="1069848" cy="2209800"/>
          </a:xfrm>
        </p:grpSpPr>
        <p:grpSp>
          <p:nvGrpSpPr>
            <p:cNvPr id="6" name="Group 5"/>
            <p:cNvGrpSpPr/>
            <p:nvPr/>
          </p:nvGrpSpPr>
          <p:grpSpPr>
            <a:xfrm>
              <a:off x="2209800" y="1371600"/>
              <a:ext cx="1069848" cy="1143000"/>
              <a:chOff x="1524000" y="1676400"/>
              <a:chExt cx="1069848" cy="1143000"/>
            </a:xfrm>
          </p:grpSpPr>
          <p:sp>
            <p:nvSpPr>
              <p:cNvPr id="4" name="Arc 3"/>
              <p:cNvSpPr/>
              <p:nvPr/>
            </p:nvSpPr>
            <p:spPr>
              <a:xfrm>
                <a:off x="1527048" y="2133600"/>
                <a:ext cx="1066800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5" name="Arc 4"/>
              <p:cNvSpPr/>
              <p:nvPr/>
            </p:nvSpPr>
            <p:spPr>
              <a:xfrm rot="10800000">
                <a:off x="1524000" y="1676400"/>
                <a:ext cx="1066800" cy="11430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10800000">
              <a:off x="2209800" y="2438400"/>
              <a:ext cx="1069848" cy="1143000"/>
              <a:chOff x="1524000" y="1676400"/>
              <a:chExt cx="1069848" cy="1143000"/>
            </a:xfrm>
          </p:grpSpPr>
          <p:sp>
            <p:nvSpPr>
              <p:cNvPr id="11" name="Arc 10"/>
              <p:cNvSpPr/>
              <p:nvPr/>
            </p:nvSpPr>
            <p:spPr>
              <a:xfrm>
                <a:off x="1527048" y="2133600"/>
                <a:ext cx="1066800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2" name="Arc 11"/>
              <p:cNvSpPr/>
              <p:nvPr/>
            </p:nvSpPr>
            <p:spPr>
              <a:xfrm rot="10800000">
                <a:off x="1524000" y="1676400"/>
                <a:ext cx="1066800" cy="11430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914400" y="1905000"/>
            <a:ext cx="1828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Rectangle 14"/>
          <p:cNvSpPr/>
          <p:nvPr/>
        </p:nvSpPr>
        <p:spPr>
          <a:xfrm>
            <a:off x="2743200" y="1905000"/>
            <a:ext cx="1828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25" name="Group 24"/>
          <p:cNvGrpSpPr/>
          <p:nvPr/>
        </p:nvGrpSpPr>
        <p:grpSpPr>
          <a:xfrm>
            <a:off x="914400" y="3657600"/>
            <a:ext cx="3657600" cy="2209800"/>
            <a:chOff x="914400" y="3352800"/>
            <a:chExt cx="3657600" cy="2209800"/>
          </a:xfrm>
        </p:grpSpPr>
        <p:grpSp>
          <p:nvGrpSpPr>
            <p:cNvPr id="16" name="Group 15"/>
            <p:cNvGrpSpPr/>
            <p:nvPr/>
          </p:nvGrpSpPr>
          <p:grpSpPr>
            <a:xfrm>
              <a:off x="2209800" y="3352800"/>
              <a:ext cx="1069848" cy="2209800"/>
              <a:chOff x="2209800" y="1371600"/>
              <a:chExt cx="1069848" cy="2209800"/>
            </a:xfrm>
          </p:grpSpPr>
          <p:grpSp>
            <p:nvGrpSpPr>
              <p:cNvPr id="17" name="Group 5"/>
              <p:cNvGrpSpPr/>
              <p:nvPr/>
            </p:nvGrpSpPr>
            <p:grpSpPr>
              <a:xfrm>
                <a:off x="2209800" y="13716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21" name="Arc 3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22" name="Arc 21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grpSp>
            <p:nvGrpSpPr>
              <p:cNvPr id="18" name="Group 9"/>
              <p:cNvGrpSpPr/>
              <p:nvPr/>
            </p:nvGrpSpPr>
            <p:grpSpPr>
              <a:xfrm rot="10800000">
                <a:off x="2209800" y="24384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19" name="Arc 18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20" name="Arc 19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914400" y="3886200"/>
              <a:ext cx="17526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9400" y="3886200"/>
              <a:ext cx="17526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480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1. šav</a:t>
            </a:r>
            <a:endParaRPr lang="sr-Latn-CS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0" y="3200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2. Šav kojim se ujedno pretapaju greške u korenu 1. šava </a:t>
            </a:r>
            <a:endParaRPr lang="sr-Latn-C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>
              <a:buAutoNum type="arabicParenR" startAt="3"/>
            </a:pPr>
            <a:r>
              <a:rPr lang="sr-Latn-CS" dirty="0" smtClean="0"/>
              <a:t>                                        	</a:t>
            </a:r>
            <a:r>
              <a:rPr lang="sr-Latn-CS" u="sng" dirty="0" smtClean="0"/>
              <a:t>Dvostruki V-šav ili X-</a:t>
            </a:r>
            <a:r>
              <a:rPr lang="sr-Latn-CS" dirty="0" smtClean="0"/>
              <a:t>					</a:t>
            </a:r>
            <a:r>
              <a:rPr lang="sr-Latn-CS" u="sng" dirty="0" smtClean="0"/>
              <a:t>šav</a:t>
            </a:r>
            <a:r>
              <a:rPr lang="sr-Latn-CS" dirty="0" smtClean="0"/>
              <a:t> (limovi 15-30 					mm, zazor 0-4 mm,</a:t>
            </a:r>
          </a:p>
          <a:p>
            <a:pPr marL="514350" indent="-514350">
              <a:buNone/>
            </a:pPr>
            <a:r>
              <a:rPr lang="sr-Latn-CS" dirty="0" smtClean="0"/>
              <a:t>	                         		sa više zavara ili 						slojeva)</a:t>
            </a:r>
          </a:p>
          <a:p>
            <a:pPr marL="514350" indent="-514350">
              <a:buAutoNum type="arabicParenR" startAt="3"/>
            </a:pPr>
            <a:endParaRPr lang="sr-Latn-CS" dirty="0"/>
          </a:p>
        </p:txBody>
      </p:sp>
      <p:grpSp>
        <p:nvGrpSpPr>
          <p:cNvPr id="4" name="Group 3"/>
          <p:cNvGrpSpPr/>
          <p:nvPr/>
        </p:nvGrpSpPr>
        <p:grpSpPr>
          <a:xfrm>
            <a:off x="2209800" y="228600"/>
            <a:ext cx="1069848" cy="2209800"/>
            <a:chOff x="2209800" y="1371600"/>
            <a:chExt cx="1069848" cy="2209800"/>
          </a:xfrm>
        </p:grpSpPr>
        <p:grpSp>
          <p:nvGrpSpPr>
            <p:cNvPr id="5" name="Group 5"/>
            <p:cNvGrpSpPr/>
            <p:nvPr/>
          </p:nvGrpSpPr>
          <p:grpSpPr>
            <a:xfrm>
              <a:off x="2209800" y="1371600"/>
              <a:ext cx="1069848" cy="1143000"/>
              <a:chOff x="1524000" y="1676400"/>
              <a:chExt cx="1069848" cy="1143000"/>
            </a:xfrm>
          </p:grpSpPr>
          <p:sp>
            <p:nvSpPr>
              <p:cNvPr id="9" name="Arc 3"/>
              <p:cNvSpPr/>
              <p:nvPr/>
            </p:nvSpPr>
            <p:spPr>
              <a:xfrm>
                <a:off x="1527048" y="2133600"/>
                <a:ext cx="1066800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Arc 9"/>
              <p:cNvSpPr/>
              <p:nvPr/>
            </p:nvSpPr>
            <p:spPr>
              <a:xfrm rot="10800000">
                <a:off x="1524000" y="1676400"/>
                <a:ext cx="1066800" cy="11430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 rot="10800000">
              <a:off x="2209800" y="2438400"/>
              <a:ext cx="1069848" cy="1143000"/>
              <a:chOff x="1524000" y="1676400"/>
              <a:chExt cx="1069848" cy="1143000"/>
            </a:xfrm>
          </p:grpSpPr>
          <p:sp>
            <p:nvSpPr>
              <p:cNvPr id="7" name="Arc 6"/>
              <p:cNvSpPr/>
              <p:nvPr/>
            </p:nvSpPr>
            <p:spPr>
              <a:xfrm>
                <a:off x="1527048" y="2133600"/>
                <a:ext cx="1066800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8" name="Arc 7"/>
              <p:cNvSpPr/>
              <p:nvPr/>
            </p:nvSpPr>
            <p:spPr>
              <a:xfrm rot="10800000">
                <a:off x="1524000" y="1676400"/>
                <a:ext cx="1066800" cy="11430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</p:grpSp>
      <p:sp>
        <p:nvSpPr>
          <p:cNvPr id="14" name="Freeform 13"/>
          <p:cNvSpPr/>
          <p:nvPr/>
        </p:nvSpPr>
        <p:spPr>
          <a:xfrm>
            <a:off x="996287" y="805218"/>
            <a:ext cx="1624083" cy="1064525"/>
          </a:xfrm>
          <a:custGeom>
            <a:avLst/>
            <a:gdLst>
              <a:gd name="connsiteX0" fmla="*/ 1269241 w 1624083"/>
              <a:gd name="connsiteY0" fmla="*/ 0 h 1064525"/>
              <a:gd name="connsiteX1" fmla="*/ 0 w 1624083"/>
              <a:gd name="connsiteY1" fmla="*/ 0 h 1064525"/>
              <a:gd name="connsiteX2" fmla="*/ 0 w 1624083"/>
              <a:gd name="connsiteY2" fmla="*/ 1064525 h 1064525"/>
              <a:gd name="connsiteX3" fmla="*/ 1269241 w 1624083"/>
              <a:gd name="connsiteY3" fmla="*/ 1064525 h 1064525"/>
              <a:gd name="connsiteX4" fmla="*/ 1624083 w 1624083"/>
              <a:gd name="connsiteY4" fmla="*/ 573206 h 1064525"/>
              <a:gd name="connsiteX5" fmla="*/ 1624083 w 1624083"/>
              <a:gd name="connsiteY5" fmla="*/ 491319 h 1064525"/>
              <a:gd name="connsiteX6" fmla="*/ 1269241 w 1624083"/>
              <a:gd name="connsiteY6" fmla="*/ 0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3" h="1064525">
                <a:moveTo>
                  <a:pt x="1269241" y="0"/>
                </a:moveTo>
                <a:lnTo>
                  <a:pt x="0" y="0"/>
                </a:lnTo>
                <a:lnTo>
                  <a:pt x="0" y="1064525"/>
                </a:lnTo>
                <a:lnTo>
                  <a:pt x="1269241" y="1064525"/>
                </a:lnTo>
                <a:lnTo>
                  <a:pt x="1624083" y="573206"/>
                </a:lnTo>
                <a:lnTo>
                  <a:pt x="1624083" y="491319"/>
                </a:lnTo>
                <a:lnTo>
                  <a:pt x="1269241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Freeform 14"/>
          <p:cNvSpPr/>
          <p:nvPr/>
        </p:nvSpPr>
        <p:spPr>
          <a:xfrm flipH="1">
            <a:off x="2895600" y="804672"/>
            <a:ext cx="1570630" cy="1064525"/>
          </a:xfrm>
          <a:custGeom>
            <a:avLst/>
            <a:gdLst>
              <a:gd name="connsiteX0" fmla="*/ 1269241 w 1624083"/>
              <a:gd name="connsiteY0" fmla="*/ 0 h 1064525"/>
              <a:gd name="connsiteX1" fmla="*/ 0 w 1624083"/>
              <a:gd name="connsiteY1" fmla="*/ 0 h 1064525"/>
              <a:gd name="connsiteX2" fmla="*/ 0 w 1624083"/>
              <a:gd name="connsiteY2" fmla="*/ 1064525 h 1064525"/>
              <a:gd name="connsiteX3" fmla="*/ 1269241 w 1624083"/>
              <a:gd name="connsiteY3" fmla="*/ 1064525 h 1064525"/>
              <a:gd name="connsiteX4" fmla="*/ 1624083 w 1624083"/>
              <a:gd name="connsiteY4" fmla="*/ 573206 h 1064525"/>
              <a:gd name="connsiteX5" fmla="*/ 1624083 w 1624083"/>
              <a:gd name="connsiteY5" fmla="*/ 491319 h 1064525"/>
              <a:gd name="connsiteX6" fmla="*/ 1269241 w 1624083"/>
              <a:gd name="connsiteY6" fmla="*/ 0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4083" h="1064525">
                <a:moveTo>
                  <a:pt x="1269241" y="0"/>
                </a:moveTo>
                <a:lnTo>
                  <a:pt x="0" y="0"/>
                </a:lnTo>
                <a:lnTo>
                  <a:pt x="0" y="1064525"/>
                </a:lnTo>
                <a:lnTo>
                  <a:pt x="1269241" y="1064525"/>
                </a:lnTo>
                <a:lnTo>
                  <a:pt x="1624083" y="573206"/>
                </a:lnTo>
                <a:lnTo>
                  <a:pt x="1624083" y="491319"/>
                </a:lnTo>
                <a:lnTo>
                  <a:pt x="1269241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570449" y="3142075"/>
            <a:ext cx="4133747" cy="223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62000" y="2058412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* Postoji težnja da se oba šava izrade sa istim parametrima, ali to zbog deformacija nije najbolje rešenje – bolje je drugi bude “jači”, da se anulira deformacija prvog (simetrični šav):</a:t>
            </a:r>
            <a:endParaRPr lang="sr-Latn-CS" sz="2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981200" y="4724400"/>
            <a:ext cx="1222248" cy="2209800"/>
            <a:chOff x="1981200" y="4724400"/>
            <a:chExt cx="1222248" cy="2209800"/>
          </a:xfrm>
        </p:grpSpPr>
        <p:grpSp>
          <p:nvGrpSpPr>
            <p:cNvPr id="20" name="Group 5"/>
            <p:cNvGrpSpPr/>
            <p:nvPr/>
          </p:nvGrpSpPr>
          <p:grpSpPr>
            <a:xfrm>
              <a:off x="2133600" y="4724400"/>
              <a:ext cx="914400" cy="1066800"/>
              <a:chOff x="1524000" y="1676400"/>
              <a:chExt cx="1069848" cy="1143000"/>
            </a:xfrm>
          </p:grpSpPr>
          <p:sp>
            <p:nvSpPr>
              <p:cNvPr id="24" name="Arc 3"/>
              <p:cNvSpPr/>
              <p:nvPr/>
            </p:nvSpPr>
            <p:spPr>
              <a:xfrm>
                <a:off x="1527048" y="2133600"/>
                <a:ext cx="1066800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25" name="Arc 24"/>
              <p:cNvSpPr/>
              <p:nvPr/>
            </p:nvSpPr>
            <p:spPr>
              <a:xfrm rot="10800000">
                <a:off x="1524000" y="1676400"/>
                <a:ext cx="1066800" cy="11430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21" name="Group 9"/>
            <p:cNvGrpSpPr/>
            <p:nvPr/>
          </p:nvGrpSpPr>
          <p:grpSpPr>
            <a:xfrm rot="10800000">
              <a:off x="1981200" y="5638800"/>
              <a:ext cx="1222248" cy="1295400"/>
              <a:chOff x="1524000" y="1676400"/>
              <a:chExt cx="1069848" cy="1143000"/>
            </a:xfrm>
          </p:grpSpPr>
          <p:sp>
            <p:nvSpPr>
              <p:cNvPr id="22" name="Arc 21"/>
              <p:cNvSpPr/>
              <p:nvPr/>
            </p:nvSpPr>
            <p:spPr>
              <a:xfrm>
                <a:off x="1527048" y="2133600"/>
                <a:ext cx="1066800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23" name="Arc 22"/>
              <p:cNvSpPr/>
              <p:nvPr/>
            </p:nvSpPr>
            <p:spPr>
              <a:xfrm rot="10800000">
                <a:off x="1524000" y="1676400"/>
                <a:ext cx="1066800" cy="11430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762000" y="5257800"/>
            <a:ext cx="1828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7" name="Rectangle 26"/>
          <p:cNvSpPr/>
          <p:nvPr/>
        </p:nvSpPr>
        <p:spPr>
          <a:xfrm>
            <a:off x="2590800" y="5257800"/>
            <a:ext cx="1828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90800" y="5105400"/>
            <a:ext cx="18288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90800" y="6172200"/>
            <a:ext cx="18288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762000" y="5105400"/>
            <a:ext cx="18288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762000" y="6172200"/>
            <a:ext cx="18288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514350" indent="-514350">
              <a:buAutoNum type="arabicParenR" startAt="4"/>
            </a:pPr>
            <a:r>
              <a:rPr lang="sr-Latn-CS" dirty="0" smtClean="0"/>
              <a:t>                                     	</a:t>
            </a:r>
            <a:r>
              <a:rPr lang="sr-Latn-CS" u="sng" dirty="0" smtClean="0"/>
              <a:t>Dvostr</a:t>
            </a:r>
            <a:r>
              <a:rPr lang="en-US" u="sng" dirty="0" err="1" smtClean="0"/>
              <a:t>ani</a:t>
            </a:r>
            <a:r>
              <a:rPr lang="sr-Latn-CS" dirty="0" smtClean="0"/>
              <a:t> 							</a:t>
            </a:r>
            <a:r>
              <a:rPr lang="sr-Latn-CS" u="sng" dirty="0" smtClean="0"/>
              <a:t>nesimetrični V-šav ili </a:t>
            </a:r>
          </a:p>
          <a:p>
            <a:pPr marL="514350" indent="-514350">
              <a:buNone/>
            </a:pPr>
            <a:r>
              <a:rPr lang="sr-Latn-CS" dirty="0" smtClean="0"/>
              <a:t>						</a:t>
            </a:r>
            <a:r>
              <a:rPr lang="sr-Latn-CS" u="sng" dirty="0" smtClean="0"/>
              <a:t>X-šav</a:t>
            </a:r>
          </a:p>
          <a:p>
            <a:pPr marL="514350" indent="-514350">
              <a:buAutoNum type="arabicParenR" startAt="4"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/>
          </a:p>
        </p:txBody>
      </p:sp>
      <p:grpSp>
        <p:nvGrpSpPr>
          <p:cNvPr id="4" name="Group 3"/>
          <p:cNvGrpSpPr/>
          <p:nvPr/>
        </p:nvGrpSpPr>
        <p:grpSpPr>
          <a:xfrm>
            <a:off x="1905000" y="381000"/>
            <a:ext cx="1298448" cy="2362200"/>
            <a:chOff x="1981200" y="4724400"/>
            <a:chExt cx="1222248" cy="2209800"/>
          </a:xfrm>
        </p:grpSpPr>
        <p:grpSp>
          <p:nvGrpSpPr>
            <p:cNvPr id="5" name="Group 5"/>
            <p:cNvGrpSpPr/>
            <p:nvPr/>
          </p:nvGrpSpPr>
          <p:grpSpPr>
            <a:xfrm>
              <a:off x="2133600" y="4724400"/>
              <a:ext cx="914400" cy="1066800"/>
              <a:chOff x="1524000" y="1676400"/>
              <a:chExt cx="1069848" cy="1143000"/>
            </a:xfrm>
          </p:grpSpPr>
          <p:sp>
            <p:nvSpPr>
              <p:cNvPr id="9" name="Arc 3"/>
              <p:cNvSpPr/>
              <p:nvPr/>
            </p:nvSpPr>
            <p:spPr>
              <a:xfrm>
                <a:off x="1527048" y="2133600"/>
                <a:ext cx="1066800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Arc 9"/>
              <p:cNvSpPr/>
              <p:nvPr/>
            </p:nvSpPr>
            <p:spPr>
              <a:xfrm rot="10800000">
                <a:off x="1524000" y="1676400"/>
                <a:ext cx="1066800" cy="11430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 rot="10800000">
              <a:off x="1981200" y="5638800"/>
              <a:ext cx="1222248" cy="1295400"/>
              <a:chOff x="1524000" y="1676400"/>
              <a:chExt cx="1069848" cy="1143000"/>
            </a:xfrm>
          </p:grpSpPr>
          <p:sp>
            <p:nvSpPr>
              <p:cNvPr id="7" name="Arc 6"/>
              <p:cNvSpPr/>
              <p:nvPr/>
            </p:nvSpPr>
            <p:spPr>
              <a:xfrm>
                <a:off x="1527048" y="2133600"/>
                <a:ext cx="1066800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8" name="Arc 7"/>
              <p:cNvSpPr/>
              <p:nvPr/>
            </p:nvSpPr>
            <p:spPr>
              <a:xfrm rot="10800000">
                <a:off x="1524000" y="1676400"/>
                <a:ext cx="1066800" cy="11430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</p:grpSp>
      <p:sp>
        <p:nvSpPr>
          <p:cNvPr id="11" name="Freeform 10"/>
          <p:cNvSpPr/>
          <p:nvPr/>
        </p:nvSpPr>
        <p:spPr>
          <a:xfrm>
            <a:off x="972047" y="946205"/>
            <a:ext cx="1542553" cy="1113183"/>
          </a:xfrm>
          <a:custGeom>
            <a:avLst/>
            <a:gdLst>
              <a:gd name="connsiteX0" fmla="*/ 1216549 w 1542553"/>
              <a:gd name="connsiteY0" fmla="*/ 0 h 1113183"/>
              <a:gd name="connsiteX1" fmla="*/ 0 w 1542553"/>
              <a:gd name="connsiteY1" fmla="*/ 0 h 1113183"/>
              <a:gd name="connsiteX2" fmla="*/ 0 w 1542553"/>
              <a:gd name="connsiteY2" fmla="*/ 1113183 h 1113183"/>
              <a:gd name="connsiteX3" fmla="*/ 1057523 w 1542553"/>
              <a:gd name="connsiteY3" fmla="*/ 1105232 h 1113183"/>
              <a:gd name="connsiteX4" fmla="*/ 1144988 w 1542553"/>
              <a:gd name="connsiteY4" fmla="*/ 1105232 h 1113183"/>
              <a:gd name="connsiteX5" fmla="*/ 1542553 w 1542553"/>
              <a:gd name="connsiteY5" fmla="*/ 548640 h 1113183"/>
              <a:gd name="connsiteX6" fmla="*/ 1542553 w 1542553"/>
              <a:gd name="connsiteY6" fmla="*/ 429371 h 1113183"/>
              <a:gd name="connsiteX7" fmla="*/ 1216549 w 1542553"/>
              <a:gd name="connsiteY7" fmla="*/ 0 h 11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2553" h="1113183">
                <a:moveTo>
                  <a:pt x="1216549" y="0"/>
                </a:moveTo>
                <a:lnTo>
                  <a:pt x="0" y="0"/>
                </a:lnTo>
                <a:lnTo>
                  <a:pt x="0" y="1113183"/>
                </a:lnTo>
                <a:lnTo>
                  <a:pt x="1057523" y="1105232"/>
                </a:lnTo>
                <a:lnTo>
                  <a:pt x="1144988" y="1105232"/>
                </a:lnTo>
                <a:lnTo>
                  <a:pt x="1542553" y="548640"/>
                </a:lnTo>
                <a:lnTo>
                  <a:pt x="1542553" y="429371"/>
                </a:lnTo>
                <a:lnTo>
                  <a:pt x="1216549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Freeform 11"/>
          <p:cNvSpPr/>
          <p:nvPr/>
        </p:nvSpPr>
        <p:spPr>
          <a:xfrm flipH="1">
            <a:off x="2590800" y="944217"/>
            <a:ext cx="1689652" cy="1113183"/>
          </a:xfrm>
          <a:custGeom>
            <a:avLst/>
            <a:gdLst>
              <a:gd name="connsiteX0" fmla="*/ 1216549 w 1542553"/>
              <a:gd name="connsiteY0" fmla="*/ 0 h 1113183"/>
              <a:gd name="connsiteX1" fmla="*/ 0 w 1542553"/>
              <a:gd name="connsiteY1" fmla="*/ 0 h 1113183"/>
              <a:gd name="connsiteX2" fmla="*/ 0 w 1542553"/>
              <a:gd name="connsiteY2" fmla="*/ 1113183 h 1113183"/>
              <a:gd name="connsiteX3" fmla="*/ 1057523 w 1542553"/>
              <a:gd name="connsiteY3" fmla="*/ 1105232 h 1113183"/>
              <a:gd name="connsiteX4" fmla="*/ 1144988 w 1542553"/>
              <a:gd name="connsiteY4" fmla="*/ 1105232 h 1113183"/>
              <a:gd name="connsiteX5" fmla="*/ 1542553 w 1542553"/>
              <a:gd name="connsiteY5" fmla="*/ 548640 h 1113183"/>
              <a:gd name="connsiteX6" fmla="*/ 1542553 w 1542553"/>
              <a:gd name="connsiteY6" fmla="*/ 429371 h 1113183"/>
              <a:gd name="connsiteX7" fmla="*/ 1216549 w 1542553"/>
              <a:gd name="connsiteY7" fmla="*/ 0 h 11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2553" h="1113183">
                <a:moveTo>
                  <a:pt x="1216549" y="0"/>
                </a:moveTo>
                <a:lnTo>
                  <a:pt x="0" y="0"/>
                </a:lnTo>
                <a:lnTo>
                  <a:pt x="0" y="1113183"/>
                </a:lnTo>
                <a:lnTo>
                  <a:pt x="1057523" y="1105232"/>
                </a:lnTo>
                <a:lnTo>
                  <a:pt x="1144988" y="1105232"/>
                </a:lnTo>
                <a:lnTo>
                  <a:pt x="1542553" y="548640"/>
                </a:lnTo>
                <a:lnTo>
                  <a:pt x="1542553" y="429371"/>
                </a:lnTo>
                <a:lnTo>
                  <a:pt x="1216549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3" name="TextBox 12"/>
          <p:cNvSpPr txBox="1"/>
          <p:nvPr/>
        </p:nvSpPr>
        <p:spPr>
          <a:xfrm>
            <a:off x="2971800" y="457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1. šav</a:t>
            </a:r>
            <a:endParaRPr lang="sr-Latn-C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2416076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2. Šav – često se izvodi kao višeslojni. Zbog toga, treba težiti da ovaj šav bude izveden sa spoljašnje strane rezervoara, gde je šav dostupniji.</a:t>
            </a:r>
            <a:endParaRPr lang="sr-Latn-C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 startAt="5"/>
            </a:pPr>
            <a:r>
              <a:rPr lang="sr-Latn-CS" dirty="0" smtClean="0"/>
              <a:t>                                            	</a:t>
            </a:r>
            <a:r>
              <a:rPr lang="sr-Latn-CS" u="sng" dirty="0" smtClean="0"/>
              <a:t>K-šav </a:t>
            </a:r>
            <a:r>
              <a:rPr lang="sr-Latn-CS" dirty="0" smtClean="0"/>
              <a:t>(jeftinija 						alternativa X-						šavu)</a:t>
            </a:r>
          </a:p>
          <a:p>
            <a:pPr marL="514350" indent="-514350">
              <a:buAutoNum type="arabicParenR" startAt="5"/>
            </a:pPr>
            <a:endParaRPr lang="sr-Latn-CS" dirty="0" smtClean="0"/>
          </a:p>
          <a:p>
            <a:pPr marL="514350" indent="-514350">
              <a:buAutoNum type="arabicParenR" startAt="5"/>
            </a:pPr>
            <a:endParaRPr lang="sr-Latn-CS" dirty="0" smtClean="0"/>
          </a:p>
          <a:p>
            <a:pPr marL="514350" indent="-514350">
              <a:buAutoNum type="arabicParenR" startAt="5"/>
            </a:pPr>
            <a:r>
              <a:rPr lang="sr-Latn-CS" dirty="0" smtClean="0"/>
              <a:t>                                		</a:t>
            </a:r>
            <a:r>
              <a:rPr lang="sr-Latn-CS" u="sng" dirty="0" smtClean="0"/>
              <a:t>½ U šav ili dvostrani </a:t>
            </a:r>
            <a:r>
              <a:rPr lang="sr-Latn-CS" dirty="0" smtClean="0"/>
              <a:t>					</a:t>
            </a:r>
            <a:r>
              <a:rPr lang="sr-Latn-CS" u="sng" dirty="0" smtClean="0"/>
              <a:t>J-šav</a:t>
            </a:r>
          </a:p>
          <a:p>
            <a:pPr marL="514350" indent="-514350">
              <a:buAutoNum type="arabicParenR" startAt="5"/>
            </a:pPr>
            <a:endParaRPr lang="sr-Latn-CS" dirty="0" smtClean="0"/>
          </a:p>
          <a:p>
            <a:pPr marL="514350" indent="-514350">
              <a:buAutoNum type="arabicParenR" startAt="5"/>
            </a:pPr>
            <a:r>
              <a:rPr lang="sr-Latn-CS" dirty="0" smtClean="0"/>
              <a:t>                                               	</a:t>
            </a:r>
            <a:r>
              <a:rPr lang="sr-Latn-CS" u="sng" dirty="0" smtClean="0"/>
              <a:t>Dvostr</a:t>
            </a:r>
            <a:r>
              <a:rPr lang="en-US" u="sng" dirty="0" err="1" smtClean="0"/>
              <a:t>ani</a:t>
            </a:r>
            <a:r>
              <a:rPr lang="sr-Latn-CS" u="sng" dirty="0" smtClean="0"/>
              <a:t> U-šav 	</a:t>
            </a:r>
            <a:r>
              <a:rPr lang="sr-Latn-CS" dirty="0" smtClean="0"/>
              <a:t>	                                       	(debljina limova 30-              					60 mm, koren 0-4 						mm, obavezno 						izžlebiti koreni zavar, 					teška priprema)</a:t>
            </a:r>
            <a:endParaRPr lang="sr-Latn-C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371600" y="762000"/>
            <a:ext cx="3018430" cy="1066800"/>
            <a:chOff x="1371600" y="762000"/>
            <a:chExt cx="3018430" cy="1066800"/>
          </a:xfrm>
        </p:grpSpPr>
        <p:sp>
          <p:nvSpPr>
            <p:cNvPr id="4" name="Freeform 3"/>
            <p:cNvSpPr/>
            <p:nvPr/>
          </p:nvSpPr>
          <p:spPr>
            <a:xfrm flipH="1">
              <a:off x="2819400" y="762000"/>
              <a:ext cx="1570630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71600" y="762000"/>
              <a:ext cx="13716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71600" y="1981200"/>
            <a:ext cx="3017520" cy="1905001"/>
            <a:chOff x="1371600" y="1981200"/>
            <a:chExt cx="3017520" cy="1905001"/>
          </a:xfrm>
        </p:grpSpPr>
        <p:sp>
          <p:nvSpPr>
            <p:cNvPr id="6" name="Rectangle 5"/>
            <p:cNvSpPr/>
            <p:nvPr/>
          </p:nvSpPr>
          <p:spPr>
            <a:xfrm>
              <a:off x="1371600" y="2438400"/>
              <a:ext cx="13716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362200" y="1981200"/>
              <a:ext cx="2026920" cy="1905001"/>
              <a:chOff x="2362200" y="1981200"/>
              <a:chExt cx="2026920" cy="1905001"/>
            </a:xfrm>
          </p:grpSpPr>
          <p:sp>
            <p:nvSpPr>
              <p:cNvPr id="8" name="Arc 7"/>
              <p:cNvSpPr/>
              <p:nvPr/>
            </p:nvSpPr>
            <p:spPr>
              <a:xfrm rot="5400000">
                <a:off x="2340213" y="2003187"/>
                <a:ext cx="914400" cy="870425"/>
              </a:xfrm>
              <a:prstGeom prst="arc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3" name="Arc 12"/>
              <p:cNvSpPr/>
              <p:nvPr/>
            </p:nvSpPr>
            <p:spPr>
              <a:xfrm rot="5400000" flipH="1">
                <a:off x="2340213" y="2993788"/>
                <a:ext cx="914400" cy="870425"/>
              </a:xfrm>
              <a:prstGeom prst="arc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797413" y="2436812"/>
                <a:ext cx="1591707" cy="992982"/>
                <a:chOff x="2797413" y="2436812"/>
                <a:chExt cx="1591707" cy="992982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246120" y="2436812"/>
                  <a:ext cx="1143000" cy="158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8" idx="2"/>
                  <a:endCxn id="13" idx="2"/>
                </p:cNvCxnSpPr>
                <p:nvPr/>
              </p:nvCxnSpPr>
              <p:spPr>
                <a:xfrm rot="10800000" flipV="1">
                  <a:off x="2797413" y="2895599"/>
                  <a:ext cx="1588" cy="76201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246120" y="3427412"/>
                  <a:ext cx="1143000" cy="158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3886200" y="2933700"/>
                  <a:ext cx="990600" cy="1588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4" name="Group 53"/>
          <p:cNvGrpSpPr/>
          <p:nvPr/>
        </p:nvGrpSpPr>
        <p:grpSpPr>
          <a:xfrm>
            <a:off x="1447800" y="3505200"/>
            <a:ext cx="2819400" cy="2209800"/>
            <a:chOff x="1219200" y="3429000"/>
            <a:chExt cx="3169920" cy="2209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19200" y="3581399"/>
              <a:ext cx="3169920" cy="1905002"/>
              <a:chOff x="1219200" y="3581399"/>
              <a:chExt cx="3169920" cy="190500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362200" y="3581399"/>
                <a:ext cx="2026920" cy="1905001"/>
                <a:chOff x="2362200" y="1981200"/>
                <a:chExt cx="2026920" cy="1905001"/>
              </a:xfrm>
            </p:grpSpPr>
            <p:sp>
              <p:nvSpPr>
                <p:cNvPr id="29" name="Arc 28"/>
                <p:cNvSpPr/>
                <p:nvPr/>
              </p:nvSpPr>
              <p:spPr>
                <a:xfrm rot="5400000">
                  <a:off x="2340213" y="2003187"/>
                  <a:ext cx="914400" cy="870425"/>
                </a:xfrm>
                <a:prstGeom prst="arc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 rot="5400000" flipH="1">
                  <a:off x="2340213" y="2993788"/>
                  <a:ext cx="914400" cy="870425"/>
                </a:xfrm>
                <a:prstGeom prst="arc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grpSp>
              <p:nvGrpSpPr>
                <p:cNvPr id="31" name="Group 20"/>
                <p:cNvGrpSpPr/>
                <p:nvPr/>
              </p:nvGrpSpPr>
              <p:grpSpPr>
                <a:xfrm>
                  <a:off x="2797413" y="2436812"/>
                  <a:ext cx="1591707" cy="992982"/>
                  <a:chOff x="2797413" y="2436812"/>
                  <a:chExt cx="1591707" cy="992982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3246120" y="2436812"/>
                    <a:ext cx="1143000" cy="1588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>
                    <a:stCxn id="29" idx="2"/>
                    <a:endCxn id="30" idx="2"/>
                  </p:cNvCxnSpPr>
                  <p:nvPr/>
                </p:nvCxnSpPr>
                <p:spPr>
                  <a:xfrm rot="10800000" flipV="1">
                    <a:off x="2797413" y="2895599"/>
                    <a:ext cx="1588" cy="76201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3246120" y="3427412"/>
                    <a:ext cx="1143000" cy="1588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>
                    <a:off x="3886200" y="2933700"/>
                    <a:ext cx="990600" cy="1588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" name="Group 35"/>
              <p:cNvGrpSpPr/>
              <p:nvPr/>
            </p:nvGrpSpPr>
            <p:grpSpPr>
              <a:xfrm flipH="1">
                <a:off x="1219200" y="3581400"/>
                <a:ext cx="1905000" cy="1905001"/>
                <a:chOff x="2362200" y="1981200"/>
                <a:chExt cx="2026920" cy="1905001"/>
              </a:xfrm>
            </p:grpSpPr>
            <p:sp>
              <p:nvSpPr>
                <p:cNvPr id="37" name="Arc 36"/>
                <p:cNvSpPr/>
                <p:nvPr/>
              </p:nvSpPr>
              <p:spPr>
                <a:xfrm rot="5400000">
                  <a:off x="2340213" y="2003187"/>
                  <a:ext cx="914400" cy="870425"/>
                </a:xfrm>
                <a:prstGeom prst="arc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rot="5400000" flipH="1">
                  <a:off x="2340213" y="2993788"/>
                  <a:ext cx="914400" cy="870425"/>
                </a:xfrm>
                <a:prstGeom prst="arc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grpSp>
              <p:nvGrpSpPr>
                <p:cNvPr id="39" name="Group 20"/>
                <p:cNvGrpSpPr/>
                <p:nvPr/>
              </p:nvGrpSpPr>
              <p:grpSpPr>
                <a:xfrm>
                  <a:off x="2797413" y="2436812"/>
                  <a:ext cx="1591707" cy="992982"/>
                  <a:chOff x="2797413" y="2436812"/>
                  <a:chExt cx="1591707" cy="992982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3246120" y="2436812"/>
                    <a:ext cx="1143000" cy="1588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>
                    <a:stCxn id="37" idx="2"/>
                    <a:endCxn id="38" idx="2"/>
                  </p:cNvCxnSpPr>
                  <p:nvPr/>
                </p:nvCxnSpPr>
                <p:spPr>
                  <a:xfrm rot="10800000" flipV="1">
                    <a:off x="2797413" y="2895599"/>
                    <a:ext cx="1588" cy="76201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3246120" y="3427412"/>
                    <a:ext cx="1143000" cy="1588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5400000">
                    <a:off x="3886200" y="2933700"/>
                    <a:ext cx="990600" cy="1588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7" name="Group 46"/>
            <p:cNvGrpSpPr/>
            <p:nvPr/>
          </p:nvGrpSpPr>
          <p:grpSpPr>
            <a:xfrm>
              <a:off x="2231136" y="3429000"/>
              <a:ext cx="1069848" cy="2209800"/>
              <a:chOff x="2209800" y="1371600"/>
              <a:chExt cx="1069848" cy="2209800"/>
            </a:xfrm>
          </p:grpSpPr>
          <p:grpSp>
            <p:nvGrpSpPr>
              <p:cNvPr id="48" name="Group 5"/>
              <p:cNvGrpSpPr/>
              <p:nvPr/>
            </p:nvGrpSpPr>
            <p:grpSpPr>
              <a:xfrm>
                <a:off x="2209800" y="13716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52" name="Arc 3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grpSp>
            <p:nvGrpSpPr>
              <p:cNvPr id="49" name="Group 9"/>
              <p:cNvGrpSpPr/>
              <p:nvPr/>
            </p:nvGrpSpPr>
            <p:grpSpPr>
              <a:xfrm rot="10800000">
                <a:off x="2209800" y="24384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50" name="Arc 49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</p:grpSp>
      <p:grpSp>
        <p:nvGrpSpPr>
          <p:cNvPr id="65" name="Group 64"/>
          <p:cNvGrpSpPr/>
          <p:nvPr/>
        </p:nvGrpSpPr>
        <p:grpSpPr>
          <a:xfrm>
            <a:off x="2362200" y="228600"/>
            <a:ext cx="838200" cy="2133600"/>
            <a:chOff x="2362200" y="228600"/>
            <a:chExt cx="838200" cy="2133600"/>
          </a:xfrm>
        </p:grpSpPr>
        <p:grpSp>
          <p:nvGrpSpPr>
            <p:cNvPr id="60" name="Group 59"/>
            <p:cNvGrpSpPr/>
            <p:nvPr/>
          </p:nvGrpSpPr>
          <p:grpSpPr>
            <a:xfrm>
              <a:off x="2362200" y="228600"/>
              <a:ext cx="838200" cy="1143000"/>
              <a:chOff x="2362200" y="228600"/>
              <a:chExt cx="838200" cy="1143000"/>
            </a:xfrm>
          </p:grpSpPr>
          <p:sp>
            <p:nvSpPr>
              <p:cNvPr id="55" name="Arc 54"/>
              <p:cNvSpPr/>
              <p:nvPr/>
            </p:nvSpPr>
            <p:spPr>
              <a:xfrm>
                <a:off x="2590800" y="685800"/>
                <a:ext cx="609600" cy="152400"/>
              </a:xfrm>
              <a:prstGeom prst="arc">
                <a:avLst>
                  <a:gd name="adj1" fmla="val 10839714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58" name="Arc 57"/>
              <p:cNvSpPr/>
              <p:nvPr/>
            </p:nvSpPr>
            <p:spPr>
              <a:xfrm>
                <a:off x="2362200" y="228600"/>
                <a:ext cx="838200" cy="1143000"/>
              </a:xfrm>
              <a:prstGeom prst="arc">
                <a:avLst>
                  <a:gd name="adj1" fmla="val 21245352"/>
                  <a:gd name="adj2" fmla="val 538543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59" name="Arc 58"/>
              <p:cNvSpPr/>
              <p:nvPr/>
            </p:nvSpPr>
            <p:spPr>
              <a:xfrm rot="10800000">
                <a:off x="2590800" y="228600"/>
                <a:ext cx="381000" cy="1143000"/>
              </a:xfrm>
              <a:prstGeom prst="arc">
                <a:avLst>
                  <a:gd name="adj1" fmla="val 16200000"/>
                  <a:gd name="adj2" fmla="val 91092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flipV="1">
              <a:off x="2362200" y="1219200"/>
              <a:ext cx="838200" cy="1143000"/>
              <a:chOff x="2362200" y="228600"/>
              <a:chExt cx="838200" cy="1143000"/>
            </a:xfrm>
          </p:grpSpPr>
          <p:sp>
            <p:nvSpPr>
              <p:cNvPr id="62" name="Arc 61"/>
              <p:cNvSpPr/>
              <p:nvPr/>
            </p:nvSpPr>
            <p:spPr>
              <a:xfrm>
                <a:off x="2590800" y="685800"/>
                <a:ext cx="609600" cy="152400"/>
              </a:xfrm>
              <a:prstGeom prst="arc">
                <a:avLst>
                  <a:gd name="adj1" fmla="val 10839714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63" name="Arc 62"/>
              <p:cNvSpPr/>
              <p:nvPr/>
            </p:nvSpPr>
            <p:spPr>
              <a:xfrm>
                <a:off x="2362200" y="228600"/>
                <a:ext cx="838200" cy="1143000"/>
              </a:xfrm>
              <a:prstGeom prst="arc">
                <a:avLst>
                  <a:gd name="adj1" fmla="val 21245352"/>
                  <a:gd name="adj2" fmla="val 538543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64" name="Arc 63"/>
              <p:cNvSpPr/>
              <p:nvPr/>
            </p:nvSpPr>
            <p:spPr>
              <a:xfrm rot="10800000">
                <a:off x="2590800" y="228600"/>
                <a:ext cx="381000" cy="1143000"/>
              </a:xfrm>
              <a:prstGeom prst="arc">
                <a:avLst>
                  <a:gd name="adj1" fmla="val 16200000"/>
                  <a:gd name="adj2" fmla="val 91092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438400" y="1905000"/>
            <a:ext cx="838200" cy="2057400"/>
            <a:chOff x="2362200" y="228600"/>
            <a:chExt cx="838200" cy="2133600"/>
          </a:xfrm>
        </p:grpSpPr>
        <p:grpSp>
          <p:nvGrpSpPr>
            <p:cNvPr id="67" name="Group 59"/>
            <p:cNvGrpSpPr/>
            <p:nvPr/>
          </p:nvGrpSpPr>
          <p:grpSpPr>
            <a:xfrm>
              <a:off x="2362200" y="228600"/>
              <a:ext cx="838200" cy="1143000"/>
              <a:chOff x="2362200" y="228600"/>
              <a:chExt cx="838200" cy="1143000"/>
            </a:xfrm>
          </p:grpSpPr>
          <p:sp>
            <p:nvSpPr>
              <p:cNvPr id="72" name="Arc 71"/>
              <p:cNvSpPr/>
              <p:nvPr/>
            </p:nvSpPr>
            <p:spPr>
              <a:xfrm>
                <a:off x="2590800" y="685800"/>
                <a:ext cx="609600" cy="152400"/>
              </a:xfrm>
              <a:prstGeom prst="arc">
                <a:avLst>
                  <a:gd name="adj1" fmla="val 10839714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2362200" y="228600"/>
                <a:ext cx="838200" cy="1143000"/>
              </a:xfrm>
              <a:prstGeom prst="arc">
                <a:avLst>
                  <a:gd name="adj1" fmla="val 21245352"/>
                  <a:gd name="adj2" fmla="val 538543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74" name="Arc 73"/>
              <p:cNvSpPr/>
              <p:nvPr/>
            </p:nvSpPr>
            <p:spPr>
              <a:xfrm rot="10800000">
                <a:off x="2590800" y="228600"/>
                <a:ext cx="381000" cy="1143000"/>
              </a:xfrm>
              <a:prstGeom prst="arc">
                <a:avLst>
                  <a:gd name="adj1" fmla="val 16200000"/>
                  <a:gd name="adj2" fmla="val 91092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68" name="Group 60"/>
            <p:cNvGrpSpPr/>
            <p:nvPr/>
          </p:nvGrpSpPr>
          <p:grpSpPr>
            <a:xfrm flipV="1">
              <a:off x="2362200" y="1219200"/>
              <a:ext cx="838200" cy="1143000"/>
              <a:chOff x="2362200" y="228600"/>
              <a:chExt cx="838200" cy="114300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2590800" y="685800"/>
                <a:ext cx="609600" cy="152400"/>
              </a:xfrm>
              <a:prstGeom prst="arc">
                <a:avLst>
                  <a:gd name="adj1" fmla="val 10839714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70" name="Arc 69"/>
              <p:cNvSpPr/>
              <p:nvPr/>
            </p:nvSpPr>
            <p:spPr>
              <a:xfrm>
                <a:off x="2362200" y="228600"/>
                <a:ext cx="838200" cy="1143000"/>
              </a:xfrm>
              <a:prstGeom prst="arc">
                <a:avLst>
                  <a:gd name="adj1" fmla="val 21245352"/>
                  <a:gd name="adj2" fmla="val 538543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71" name="Arc 70"/>
              <p:cNvSpPr/>
              <p:nvPr/>
            </p:nvSpPr>
            <p:spPr>
              <a:xfrm rot="10800000">
                <a:off x="2590800" y="228600"/>
                <a:ext cx="381000" cy="1143000"/>
              </a:xfrm>
              <a:prstGeom prst="arc">
                <a:avLst>
                  <a:gd name="adj1" fmla="val 16200000"/>
                  <a:gd name="adj2" fmla="val 91092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</p:grpSp>
      <p:sp>
        <p:nvSpPr>
          <p:cNvPr id="78" name="Down Arrow 77"/>
          <p:cNvSpPr/>
          <p:nvPr/>
        </p:nvSpPr>
        <p:spPr>
          <a:xfrm rot="2347157">
            <a:off x="4269016" y="3917911"/>
            <a:ext cx="273511" cy="2035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9" name="TextBox 78"/>
          <p:cNvSpPr txBox="1"/>
          <p:nvPr/>
        </p:nvSpPr>
        <p:spPr>
          <a:xfrm>
            <a:off x="685800" y="57150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Primena kod opreme pod pritiskom</a:t>
            </a:r>
            <a:endParaRPr lang="sr-Latn-C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Sučeono zavarivanje limova različitih debljina: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-važno je smanjenje koncentracije napona.</a:t>
            </a:r>
          </a:p>
          <a:p>
            <a:pPr>
              <a:buNone/>
            </a:pPr>
            <a:r>
              <a:rPr lang="sr-Latn-CS" dirty="0" smtClean="0"/>
              <a:t>-može V ili X-šav.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667878" y="3184667"/>
            <a:ext cx="7313314" cy="21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Zavarivanje T-spojeva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takođe</a:t>
            </a:r>
            <a:r>
              <a:rPr lang="en-US" dirty="0" smtClean="0"/>
              <a:t> </a:t>
            </a:r>
            <a:r>
              <a:rPr lang="en-US" dirty="0" err="1" smtClean="0"/>
              <a:t>izvoditi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Jednostrani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Dvostrani</a:t>
            </a: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3200400" y="2667000"/>
            <a:ext cx="8382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800" y="2667000"/>
            <a:ext cx="350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</a:t>
            </a:r>
            <a:r>
              <a:rPr lang="en-US" sz="2800" dirty="0" err="1" smtClean="0"/>
              <a:t>jednostrani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dvostrani</a:t>
            </a:r>
            <a:r>
              <a:rPr lang="en-US" sz="2800" dirty="0" smtClean="0"/>
              <a:t> se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koristiti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statički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dinamički</a:t>
            </a:r>
            <a:r>
              <a:rPr lang="en-US" sz="2800" dirty="0" smtClean="0"/>
              <a:t> </a:t>
            </a:r>
            <a:r>
              <a:rPr lang="en-US" sz="2800" dirty="0" err="1" smtClean="0"/>
              <a:t>opterećene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konstrukcije</a:t>
            </a:r>
            <a:r>
              <a:rPr lang="en-US" sz="2800" dirty="0" smtClean="0"/>
              <a:t>, u </a:t>
            </a:r>
            <a:r>
              <a:rPr lang="en-US" sz="2800" dirty="0" err="1" smtClean="0"/>
              <a:t>zavisnosti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pripreme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načina</a:t>
            </a:r>
            <a:r>
              <a:rPr lang="en-US" sz="2800" dirty="0" smtClean="0"/>
              <a:t> </a:t>
            </a:r>
            <a:r>
              <a:rPr lang="en-US" sz="2800" dirty="0" err="1" smtClean="0"/>
              <a:t>izvođenja</a:t>
            </a: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Jednostrani</a:t>
            </a:r>
            <a:r>
              <a:rPr lang="en-US" dirty="0" smtClean="0"/>
              <a:t> T-</a:t>
            </a:r>
            <a:r>
              <a:rPr lang="en-US" dirty="0" err="1" smtClean="0"/>
              <a:t>spojevi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en-US" dirty="0" smtClean="0"/>
              <a:t>                             	</a:t>
            </a:r>
            <a:r>
              <a:rPr lang="en-US" u="sng" dirty="0" err="1" smtClean="0"/>
              <a:t>Jednoprolazni</a:t>
            </a:r>
            <a:r>
              <a:rPr lang="en-US" u="sng" dirty="0" smtClean="0"/>
              <a:t> </a:t>
            </a:r>
            <a:r>
              <a:rPr lang="en-US" u="sng" dirty="0" err="1" smtClean="0"/>
              <a:t>šav</a:t>
            </a:r>
            <a:r>
              <a:rPr lang="en-US" u="sng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postoji</a:t>
            </a:r>
            <a:r>
              <a:rPr lang="en-US" dirty="0" smtClean="0"/>
              <a:t>  	                             	</a:t>
            </a:r>
            <a:r>
              <a:rPr lang="en-US" dirty="0" err="1" smtClean="0"/>
              <a:t>značajan</a:t>
            </a:r>
            <a:r>
              <a:rPr lang="en-US" dirty="0" smtClean="0"/>
              <a:t> </a:t>
            </a:r>
            <a:r>
              <a:rPr lang="en-US" dirty="0" err="1" smtClean="0"/>
              <a:t>neprovaren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				(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statički</a:t>
            </a:r>
            <a:r>
              <a:rPr lang="en-US" dirty="0" smtClean="0"/>
              <a:t> 					</a:t>
            </a:r>
            <a:r>
              <a:rPr lang="en-US" dirty="0" err="1" smtClean="0"/>
              <a:t>opterećene</a:t>
            </a:r>
            <a:r>
              <a:rPr lang="en-US" dirty="0" smtClean="0"/>
              <a:t> </a:t>
            </a:r>
            <a:r>
              <a:rPr lang="en-US" dirty="0" err="1" smtClean="0"/>
              <a:t>konstrukcije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518" y="1219200"/>
            <a:ext cx="236668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1828800" y="23622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30480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Može</a:t>
            </a:r>
            <a:r>
              <a:rPr lang="en-US" sz="2400" dirty="0" smtClean="0"/>
              <a:t> se </a:t>
            </a:r>
            <a:r>
              <a:rPr lang="en-US" sz="2400" dirty="0" err="1" smtClean="0"/>
              <a:t>izvesti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“</a:t>
            </a:r>
            <a:r>
              <a:rPr lang="en-US" sz="2400" dirty="0" err="1" smtClean="0"/>
              <a:t>jači</a:t>
            </a:r>
            <a:r>
              <a:rPr lang="en-US" sz="2400" dirty="0" smtClean="0"/>
              <a:t>” </a:t>
            </a:r>
            <a:r>
              <a:rPr lang="en-US" sz="2400" dirty="0" err="1" smtClean="0"/>
              <a:t>šav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provarom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vrlo</a:t>
            </a:r>
            <a:r>
              <a:rPr lang="en-US" sz="2400" dirty="0" smtClean="0"/>
              <a:t> </a:t>
            </a:r>
            <a:r>
              <a:rPr lang="en-US" sz="2400" dirty="0" err="1" smtClean="0"/>
              <a:t>teško</a:t>
            </a:r>
            <a:r>
              <a:rPr lang="en-US" sz="2400" dirty="0" smtClean="0"/>
              <a:t> REL-</a:t>
            </a:r>
            <a:r>
              <a:rPr lang="en-US" sz="2400" dirty="0" err="1" smtClean="0"/>
              <a:t>om</a:t>
            </a:r>
            <a:r>
              <a:rPr lang="en-US" sz="2400" dirty="0" smtClean="0"/>
              <a:t>, </a:t>
            </a:r>
            <a:r>
              <a:rPr lang="en-US" sz="2400" dirty="0" err="1" smtClean="0"/>
              <a:t>lakše</a:t>
            </a:r>
            <a:r>
              <a:rPr lang="en-US" sz="2400" dirty="0" smtClean="0"/>
              <a:t> EPP-</a:t>
            </a:r>
            <a:r>
              <a:rPr lang="en-US" sz="2400" dirty="0" err="1" smtClean="0"/>
              <a:t>om</a:t>
            </a:r>
            <a:r>
              <a:rPr lang="en-US" sz="2400" dirty="0" smtClean="0"/>
              <a:t>. </a:t>
            </a:r>
            <a:r>
              <a:rPr lang="en-US" sz="2400" dirty="0" err="1" smtClean="0"/>
              <a:t>Kada</a:t>
            </a:r>
            <a:r>
              <a:rPr lang="en-US" sz="2400" dirty="0" smtClean="0"/>
              <a:t> se </a:t>
            </a:r>
            <a:r>
              <a:rPr lang="en-US" sz="2400" dirty="0" err="1" smtClean="0"/>
              <a:t>želi</a:t>
            </a:r>
            <a:r>
              <a:rPr lang="en-US" sz="2400" dirty="0" smtClean="0"/>
              <a:t> REL-</a:t>
            </a:r>
            <a:r>
              <a:rPr lang="en-US" sz="2400" dirty="0" err="1" smtClean="0"/>
              <a:t>om</a:t>
            </a:r>
            <a:r>
              <a:rPr lang="en-US" sz="2400" dirty="0" smtClean="0"/>
              <a:t>, </a:t>
            </a:r>
            <a:r>
              <a:rPr lang="en-US" sz="2400" dirty="0" err="1" smtClean="0"/>
              <a:t>koristi</a:t>
            </a:r>
            <a:r>
              <a:rPr lang="en-US" sz="2400" dirty="0" smtClean="0"/>
              <a:t> se </a:t>
            </a:r>
            <a:r>
              <a:rPr lang="en-US" sz="2400" dirty="0" err="1" smtClean="0"/>
              <a:t>elektroda</a:t>
            </a:r>
            <a:r>
              <a:rPr lang="en-US" sz="2400" dirty="0" smtClean="0"/>
              <a:t> </a:t>
            </a:r>
            <a:r>
              <a:rPr lang="en-US" sz="2400" dirty="0" err="1" smtClean="0"/>
              <a:t>većeg</a:t>
            </a:r>
            <a:r>
              <a:rPr lang="en-US" sz="2400" dirty="0" smtClean="0"/>
              <a:t> </a:t>
            </a:r>
            <a:r>
              <a:rPr lang="en-US" sz="2400" dirty="0" err="1" smtClean="0"/>
              <a:t>prečnika</a:t>
            </a:r>
            <a:r>
              <a:rPr lang="en-US" sz="2400" dirty="0" smtClean="0"/>
              <a:t> </a:t>
            </a:r>
            <a:r>
              <a:rPr lang="en-US" sz="2400" dirty="0" err="1" smtClean="0"/>
              <a:t>k~d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 (</a:t>
            </a:r>
            <a:r>
              <a:rPr lang="en-US" sz="2400" dirty="0" err="1" smtClean="0"/>
              <a:t>oko</a:t>
            </a:r>
            <a:r>
              <a:rPr lang="en-US" sz="2400" dirty="0" smtClean="0"/>
              <a:t> 6 mm).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Najveća</a:t>
            </a:r>
            <a:r>
              <a:rPr lang="en-US" sz="2400" dirty="0" smtClean="0"/>
              <a:t> </a:t>
            </a:r>
            <a:r>
              <a:rPr lang="en-US" sz="2400" dirty="0" err="1" smtClean="0"/>
              <a:t>kateta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k=8 mm.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veće</a:t>
            </a:r>
            <a:r>
              <a:rPr lang="en-US" sz="2400" dirty="0" smtClean="0"/>
              <a:t> </a:t>
            </a:r>
            <a:r>
              <a:rPr lang="en-US" sz="2400" dirty="0" err="1" smtClean="0"/>
              <a:t>katete</a:t>
            </a:r>
            <a:r>
              <a:rPr lang="en-US" sz="2400" dirty="0" smtClean="0"/>
              <a:t>, </a:t>
            </a:r>
            <a:r>
              <a:rPr lang="en-US" sz="2400" dirty="0" err="1" smtClean="0"/>
              <a:t>javljaju</a:t>
            </a:r>
            <a:r>
              <a:rPr lang="en-US" sz="2400" dirty="0" smtClean="0"/>
              <a:t> se </a:t>
            </a:r>
            <a:r>
              <a:rPr lang="en-US" sz="2400" dirty="0" err="1" smtClean="0"/>
              <a:t>ugorene</a:t>
            </a:r>
            <a:r>
              <a:rPr lang="en-US" sz="2400" dirty="0" smtClean="0"/>
              <a:t> </a:t>
            </a:r>
            <a:r>
              <a:rPr lang="en-US" sz="2400" dirty="0" err="1" smtClean="0"/>
              <a:t>ivice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743994" y="2209800"/>
            <a:ext cx="3040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1981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95600" y="4578350"/>
            <a:ext cx="3218329" cy="2279650"/>
            <a:chOff x="2895600" y="4578350"/>
            <a:chExt cx="3218329" cy="22796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4578350"/>
              <a:ext cx="3218329" cy="227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Freeform 14"/>
            <p:cNvSpPr/>
            <p:nvPr/>
          </p:nvSpPr>
          <p:spPr>
            <a:xfrm>
              <a:off x="4634753" y="5531224"/>
              <a:ext cx="74617" cy="271946"/>
            </a:xfrm>
            <a:custGeom>
              <a:avLst/>
              <a:gdLst>
                <a:gd name="connsiteX0" fmla="*/ 71718 w 74617"/>
                <a:gd name="connsiteY0" fmla="*/ 268941 h 271946"/>
                <a:gd name="connsiteX1" fmla="*/ 17929 w 74617"/>
                <a:gd name="connsiteY1" fmla="*/ 259976 h 271946"/>
                <a:gd name="connsiteX2" fmla="*/ 0 w 74617"/>
                <a:gd name="connsiteY2" fmla="*/ 206188 h 271946"/>
                <a:gd name="connsiteX3" fmla="*/ 8965 w 74617"/>
                <a:gd name="connsiteY3" fmla="*/ 179294 h 271946"/>
                <a:gd name="connsiteX4" fmla="*/ 53788 w 74617"/>
                <a:gd name="connsiteY4" fmla="*/ 143435 h 271946"/>
                <a:gd name="connsiteX5" fmla="*/ 62753 w 74617"/>
                <a:gd name="connsiteY5" fmla="*/ 71717 h 271946"/>
                <a:gd name="connsiteX6" fmla="*/ 71718 w 74617"/>
                <a:gd name="connsiteY6" fmla="*/ 0 h 27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17" h="271946">
                  <a:moveTo>
                    <a:pt x="71718" y="268941"/>
                  </a:moveTo>
                  <a:cubicBezTo>
                    <a:pt x="53788" y="265953"/>
                    <a:pt x="31609" y="271946"/>
                    <a:pt x="17929" y="259976"/>
                  </a:cubicBezTo>
                  <a:cubicBezTo>
                    <a:pt x="3706" y="247531"/>
                    <a:pt x="0" y="206188"/>
                    <a:pt x="0" y="206188"/>
                  </a:cubicBezTo>
                  <a:cubicBezTo>
                    <a:pt x="2988" y="197223"/>
                    <a:pt x="4103" y="187397"/>
                    <a:pt x="8965" y="179294"/>
                  </a:cubicBezTo>
                  <a:cubicBezTo>
                    <a:pt x="17482" y="165098"/>
                    <a:pt x="41570" y="151580"/>
                    <a:pt x="53788" y="143435"/>
                  </a:cubicBezTo>
                  <a:cubicBezTo>
                    <a:pt x="56776" y="119529"/>
                    <a:pt x="58792" y="95481"/>
                    <a:pt x="62753" y="71717"/>
                  </a:cubicBezTo>
                  <a:cubicBezTo>
                    <a:pt x="74617" y="535"/>
                    <a:pt x="71718" y="71197"/>
                    <a:pt x="71718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-5400000" flipV="1">
              <a:off x="5168891" y="6108708"/>
              <a:ext cx="89647" cy="216630"/>
            </a:xfrm>
            <a:custGeom>
              <a:avLst/>
              <a:gdLst>
                <a:gd name="connsiteX0" fmla="*/ 71718 w 74617"/>
                <a:gd name="connsiteY0" fmla="*/ 268941 h 271946"/>
                <a:gd name="connsiteX1" fmla="*/ 17929 w 74617"/>
                <a:gd name="connsiteY1" fmla="*/ 259976 h 271946"/>
                <a:gd name="connsiteX2" fmla="*/ 0 w 74617"/>
                <a:gd name="connsiteY2" fmla="*/ 206188 h 271946"/>
                <a:gd name="connsiteX3" fmla="*/ 8965 w 74617"/>
                <a:gd name="connsiteY3" fmla="*/ 179294 h 271946"/>
                <a:gd name="connsiteX4" fmla="*/ 53788 w 74617"/>
                <a:gd name="connsiteY4" fmla="*/ 143435 h 271946"/>
                <a:gd name="connsiteX5" fmla="*/ 62753 w 74617"/>
                <a:gd name="connsiteY5" fmla="*/ 71717 h 271946"/>
                <a:gd name="connsiteX6" fmla="*/ 71718 w 74617"/>
                <a:gd name="connsiteY6" fmla="*/ 0 h 27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17" h="271946">
                  <a:moveTo>
                    <a:pt x="71718" y="268941"/>
                  </a:moveTo>
                  <a:cubicBezTo>
                    <a:pt x="53788" y="265953"/>
                    <a:pt x="31609" y="271946"/>
                    <a:pt x="17929" y="259976"/>
                  </a:cubicBezTo>
                  <a:cubicBezTo>
                    <a:pt x="3706" y="247531"/>
                    <a:pt x="0" y="206188"/>
                    <a:pt x="0" y="206188"/>
                  </a:cubicBezTo>
                  <a:cubicBezTo>
                    <a:pt x="2988" y="197223"/>
                    <a:pt x="4103" y="187397"/>
                    <a:pt x="8965" y="179294"/>
                  </a:cubicBezTo>
                  <a:cubicBezTo>
                    <a:pt x="17482" y="165098"/>
                    <a:pt x="41570" y="151580"/>
                    <a:pt x="53788" y="143435"/>
                  </a:cubicBezTo>
                  <a:cubicBezTo>
                    <a:pt x="56776" y="119529"/>
                    <a:pt x="58792" y="95481"/>
                    <a:pt x="62753" y="71717"/>
                  </a:cubicBezTo>
                  <a:cubicBezTo>
                    <a:pt x="74617" y="535"/>
                    <a:pt x="71718" y="71197"/>
                    <a:pt x="71718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63440" y="5705856"/>
              <a:ext cx="1524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5074920" y="6126480"/>
              <a:ext cx="1524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174343" y="6096000"/>
              <a:ext cx="158107" cy="87691"/>
            </a:xfrm>
            <a:custGeom>
              <a:avLst/>
              <a:gdLst>
                <a:gd name="connsiteX0" fmla="*/ 18143 w 158107"/>
                <a:gd name="connsiteY0" fmla="*/ 87086 h 87691"/>
                <a:gd name="connsiteX1" fmla="*/ 58057 w 158107"/>
                <a:gd name="connsiteY1" fmla="*/ 83457 h 87691"/>
                <a:gd name="connsiteX2" fmla="*/ 79828 w 158107"/>
                <a:gd name="connsiteY2" fmla="*/ 76200 h 87691"/>
                <a:gd name="connsiteX3" fmla="*/ 97971 w 158107"/>
                <a:gd name="connsiteY3" fmla="*/ 72571 h 87691"/>
                <a:gd name="connsiteX4" fmla="*/ 108857 w 158107"/>
                <a:gd name="connsiteY4" fmla="*/ 68943 h 87691"/>
                <a:gd name="connsiteX5" fmla="*/ 130628 w 158107"/>
                <a:gd name="connsiteY5" fmla="*/ 65314 h 87691"/>
                <a:gd name="connsiteX6" fmla="*/ 145143 w 158107"/>
                <a:gd name="connsiteY6" fmla="*/ 61686 h 87691"/>
                <a:gd name="connsiteX7" fmla="*/ 148771 w 158107"/>
                <a:gd name="connsiteY7" fmla="*/ 7257 h 87691"/>
                <a:gd name="connsiteX8" fmla="*/ 137886 w 158107"/>
                <a:gd name="connsiteY8" fmla="*/ 0 h 87691"/>
                <a:gd name="connsiteX9" fmla="*/ 18143 w 158107"/>
                <a:gd name="connsiteY9" fmla="*/ 3629 h 87691"/>
                <a:gd name="connsiteX10" fmla="*/ 7257 w 158107"/>
                <a:gd name="connsiteY10" fmla="*/ 10886 h 87691"/>
                <a:gd name="connsiteX11" fmla="*/ 0 w 158107"/>
                <a:gd name="connsiteY11" fmla="*/ 32657 h 87691"/>
                <a:gd name="connsiteX12" fmla="*/ 3628 w 158107"/>
                <a:gd name="connsiteY12" fmla="*/ 72571 h 87691"/>
                <a:gd name="connsiteX13" fmla="*/ 10886 w 158107"/>
                <a:gd name="connsiteY13" fmla="*/ 79829 h 87691"/>
                <a:gd name="connsiteX14" fmla="*/ 18143 w 158107"/>
                <a:gd name="connsiteY14" fmla="*/ 87086 h 8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8107" h="87691">
                  <a:moveTo>
                    <a:pt x="18143" y="87086"/>
                  </a:moveTo>
                  <a:cubicBezTo>
                    <a:pt x="26005" y="87691"/>
                    <a:pt x="44901" y="85779"/>
                    <a:pt x="58057" y="83457"/>
                  </a:cubicBezTo>
                  <a:cubicBezTo>
                    <a:pt x="65590" y="82128"/>
                    <a:pt x="72327" y="77700"/>
                    <a:pt x="79828" y="76200"/>
                  </a:cubicBezTo>
                  <a:cubicBezTo>
                    <a:pt x="85876" y="74990"/>
                    <a:pt x="91988" y="74067"/>
                    <a:pt x="97971" y="72571"/>
                  </a:cubicBezTo>
                  <a:cubicBezTo>
                    <a:pt x="101682" y="71643"/>
                    <a:pt x="105123" y="69773"/>
                    <a:pt x="108857" y="68943"/>
                  </a:cubicBezTo>
                  <a:cubicBezTo>
                    <a:pt x="116039" y="67347"/>
                    <a:pt x="123414" y="66757"/>
                    <a:pt x="130628" y="65314"/>
                  </a:cubicBezTo>
                  <a:cubicBezTo>
                    <a:pt x="135518" y="64336"/>
                    <a:pt x="140305" y="62895"/>
                    <a:pt x="145143" y="61686"/>
                  </a:cubicBezTo>
                  <a:cubicBezTo>
                    <a:pt x="152468" y="39711"/>
                    <a:pt x="158107" y="32931"/>
                    <a:pt x="148771" y="7257"/>
                  </a:cubicBezTo>
                  <a:cubicBezTo>
                    <a:pt x="147281" y="3159"/>
                    <a:pt x="141514" y="2419"/>
                    <a:pt x="137886" y="0"/>
                  </a:cubicBezTo>
                  <a:cubicBezTo>
                    <a:pt x="97972" y="1210"/>
                    <a:pt x="57938" y="313"/>
                    <a:pt x="18143" y="3629"/>
                  </a:cubicBezTo>
                  <a:cubicBezTo>
                    <a:pt x="13797" y="3991"/>
                    <a:pt x="9568" y="7188"/>
                    <a:pt x="7257" y="10886"/>
                  </a:cubicBezTo>
                  <a:cubicBezTo>
                    <a:pt x="3203" y="17373"/>
                    <a:pt x="0" y="32657"/>
                    <a:pt x="0" y="32657"/>
                  </a:cubicBezTo>
                  <a:cubicBezTo>
                    <a:pt x="1209" y="45962"/>
                    <a:pt x="624" y="59554"/>
                    <a:pt x="3628" y="72571"/>
                  </a:cubicBezTo>
                  <a:cubicBezTo>
                    <a:pt x="4397" y="75905"/>
                    <a:pt x="7952" y="78069"/>
                    <a:pt x="10886" y="79829"/>
                  </a:cubicBezTo>
                  <a:cubicBezTo>
                    <a:pt x="14166" y="81797"/>
                    <a:pt x="10281" y="86481"/>
                    <a:pt x="18143" y="870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02629" y="5580743"/>
              <a:ext cx="112485" cy="148771"/>
            </a:xfrm>
            <a:custGeom>
              <a:avLst/>
              <a:gdLst>
                <a:gd name="connsiteX0" fmla="*/ 7257 w 112485"/>
                <a:gd name="connsiteY0" fmla="*/ 137886 h 148771"/>
                <a:gd name="connsiteX1" fmla="*/ 18142 w 112485"/>
                <a:gd name="connsiteY1" fmla="*/ 108857 h 148771"/>
                <a:gd name="connsiteX2" fmla="*/ 25400 w 112485"/>
                <a:gd name="connsiteY2" fmla="*/ 87086 h 148771"/>
                <a:gd name="connsiteX3" fmla="*/ 29028 w 112485"/>
                <a:gd name="connsiteY3" fmla="*/ 76200 h 148771"/>
                <a:gd name="connsiteX4" fmla="*/ 32657 w 112485"/>
                <a:gd name="connsiteY4" fmla="*/ 61686 h 148771"/>
                <a:gd name="connsiteX5" fmla="*/ 36285 w 112485"/>
                <a:gd name="connsiteY5" fmla="*/ 29028 h 148771"/>
                <a:gd name="connsiteX6" fmla="*/ 43542 w 112485"/>
                <a:gd name="connsiteY6" fmla="*/ 7257 h 148771"/>
                <a:gd name="connsiteX7" fmla="*/ 65314 w 112485"/>
                <a:gd name="connsiteY7" fmla="*/ 0 h 148771"/>
                <a:gd name="connsiteX8" fmla="*/ 97971 w 112485"/>
                <a:gd name="connsiteY8" fmla="*/ 3628 h 148771"/>
                <a:gd name="connsiteX9" fmla="*/ 105228 w 112485"/>
                <a:gd name="connsiteY9" fmla="*/ 10886 h 148771"/>
                <a:gd name="connsiteX10" fmla="*/ 112485 w 112485"/>
                <a:gd name="connsiteY10" fmla="*/ 32657 h 148771"/>
                <a:gd name="connsiteX11" fmla="*/ 108857 w 112485"/>
                <a:gd name="connsiteY11" fmla="*/ 119743 h 148771"/>
                <a:gd name="connsiteX12" fmla="*/ 97971 w 112485"/>
                <a:gd name="connsiteY12" fmla="*/ 137886 h 148771"/>
                <a:gd name="connsiteX13" fmla="*/ 61685 w 112485"/>
                <a:gd name="connsiteY13" fmla="*/ 148771 h 148771"/>
                <a:gd name="connsiteX14" fmla="*/ 7257 w 112485"/>
                <a:gd name="connsiteY14" fmla="*/ 137886 h 14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485" h="148771">
                  <a:moveTo>
                    <a:pt x="7257" y="137886"/>
                  </a:moveTo>
                  <a:cubicBezTo>
                    <a:pt x="0" y="131234"/>
                    <a:pt x="10898" y="135418"/>
                    <a:pt x="18142" y="108857"/>
                  </a:cubicBezTo>
                  <a:cubicBezTo>
                    <a:pt x="20155" y="101477"/>
                    <a:pt x="22981" y="94343"/>
                    <a:pt x="25400" y="87086"/>
                  </a:cubicBezTo>
                  <a:cubicBezTo>
                    <a:pt x="26610" y="83457"/>
                    <a:pt x="28100" y="79911"/>
                    <a:pt x="29028" y="76200"/>
                  </a:cubicBezTo>
                  <a:lnTo>
                    <a:pt x="32657" y="61686"/>
                  </a:lnTo>
                  <a:cubicBezTo>
                    <a:pt x="33866" y="50800"/>
                    <a:pt x="34137" y="39768"/>
                    <a:pt x="36285" y="29028"/>
                  </a:cubicBezTo>
                  <a:cubicBezTo>
                    <a:pt x="37785" y="21527"/>
                    <a:pt x="36285" y="9676"/>
                    <a:pt x="43542" y="7257"/>
                  </a:cubicBezTo>
                  <a:lnTo>
                    <a:pt x="65314" y="0"/>
                  </a:lnTo>
                  <a:cubicBezTo>
                    <a:pt x="76200" y="1209"/>
                    <a:pt x="87404" y="746"/>
                    <a:pt x="97971" y="3628"/>
                  </a:cubicBezTo>
                  <a:cubicBezTo>
                    <a:pt x="101272" y="4528"/>
                    <a:pt x="103698" y="7826"/>
                    <a:pt x="105228" y="10886"/>
                  </a:cubicBezTo>
                  <a:cubicBezTo>
                    <a:pt x="108649" y="17728"/>
                    <a:pt x="112485" y="32657"/>
                    <a:pt x="112485" y="32657"/>
                  </a:cubicBezTo>
                  <a:cubicBezTo>
                    <a:pt x="111276" y="61686"/>
                    <a:pt x="111003" y="90769"/>
                    <a:pt x="108857" y="119743"/>
                  </a:cubicBezTo>
                  <a:cubicBezTo>
                    <a:pt x="108380" y="126187"/>
                    <a:pt x="104145" y="134799"/>
                    <a:pt x="97971" y="137886"/>
                  </a:cubicBezTo>
                  <a:cubicBezTo>
                    <a:pt x="89134" y="142305"/>
                    <a:pt x="72104" y="146167"/>
                    <a:pt x="61685" y="148771"/>
                  </a:cubicBezTo>
                  <a:cubicBezTo>
                    <a:pt x="4859" y="141194"/>
                    <a:pt x="14514" y="144538"/>
                    <a:pt x="7257" y="1378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>
            <a:endCxn id="15" idx="2"/>
          </p:cNvCxnSpPr>
          <p:nvPr/>
        </p:nvCxnSpPr>
        <p:spPr>
          <a:xfrm>
            <a:off x="2438400" y="4800600"/>
            <a:ext cx="2196353" cy="936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6000" y="48006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*Ako se pojave ugorene ivice, mora da se vrši popravka elektrodama manjeg prečnika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514350" indent="-514350">
              <a:buAutoNum type="arabicParenR" startAt="2"/>
            </a:pPr>
            <a:r>
              <a:rPr lang="x-none" dirty="0" smtClean="0"/>
              <a:t>             			</a:t>
            </a:r>
            <a:r>
              <a:rPr lang="en-US" u="sng" dirty="0" err="1" smtClean="0"/>
              <a:t>Višeprolazni</a:t>
            </a:r>
            <a:r>
              <a:rPr lang="en-US" u="sng" dirty="0" smtClean="0"/>
              <a:t> </a:t>
            </a:r>
            <a:r>
              <a:rPr lang="en-US" u="sng" dirty="0" err="1" smtClean="0"/>
              <a:t>šav</a:t>
            </a:r>
            <a:r>
              <a:rPr lang="en-US" u="sng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x-none" dirty="0" smtClean="0"/>
              <a:t>					</a:t>
            </a:r>
            <a:r>
              <a:rPr lang="en-US" dirty="0" err="1" smtClean="0"/>
              <a:t>katetu</a:t>
            </a:r>
            <a:r>
              <a:rPr lang="en-US" dirty="0" smtClean="0"/>
              <a:t>  k</a:t>
            </a:r>
            <a:r>
              <a:rPr lang="x-none" dirty="0" smtClean="0"/>
              <a:t>&gt;8 mm</a:t>
            </a:r>
          </a:p>
          <a:p>
            <a:pPr marL="514350" indent="-514350">
              <a:buAutoNum type="arabicParenR" startAt="2"/>
            </a:pPr>
            <a:endParaRPr lang="x-none" dirty="0" smtClean="0"/>
          </a:p>
          <a:p>
            <a:pPr marL="514350" indent="-514350">
              <a:buAutoNum type="arabicParenR" startAt="2"/>
            </a:pPr>
            <a:endParaRPr lang="x-none" dirty="0" smtClean="0"/>
          </a:p>
          <a:p>
            <a:pPr marL="514350" indent="-514350">
              <a:buAutoNum type="arabicParenR" startAt="2"/>
            </a:pPr>
            <a:r>
              <a:rPr lang="x-none" dirty="0" smtClean="0"/>
              <a:t>               		</a:t>
            </a:r>
            <a:r>
              <a:rPr lang="x-none" u="sng" dirty="0" smtClean="0"/>
              <a:t>Sa pripremom tanjeg lima </a:t>
            </a:r>
            <a:r>
              <a:rPr lang="x-none" dirty="0" smtClean="0"/>
              <a:t>				– za dinamička 						opterećenja</a:t>
            </a:r>
          </a:p>
          <a:p>
            <a:pPr marL="514350" indent="-514350">
              <a:buAutoNum type="arabicParenR" startAt="2"/>
            </a:pPr>
            <a:endParaRPr lang="x-none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2209800" y="2590800"/>
            <a:ext cx="382588" cy="1144588"/>
            <a:chOff x="2209800" y="2590800"/>
            <a:chExt cx="382588" cy="1144588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2209800" y="3733800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209800" y="2590800"/>
              <a:ext cx="382588" cy="1143794"/>
              <a:chOff x="2209006" y="2590800"/>
              <a:chExt cx="382588" cy="114379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209800" y="2590800"/>
                <a:ext cx="381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2057400" y="3124200"/>
                <a:ext cx="1066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 flipV="1">
                <a:off x="2362200" y="3657600"/>
                <a:ext cx="228600" cy="76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1638300" y="3162300"/>
                <a:ext cx="1143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18"/>
          <p:cNvSpPr/>
          <p:nvPr/>
        </p:nvSpPr>
        <p:spPr>
          <a:xfrm>
            <a:off x="1371600" y="3810000"/>
            <a:ext cx="21336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60"/>
          <p:cNvGrpSpPr/>
          <p:nvPr/>
        </p:nvGrpSpPr>
        <p:grpSpPr>
          <a:xfrm rot="15707275" flipV="1">
            <a:off x="2336119" y="3268217"/>
            <a:ext cx="604121" cy="894922"/>
            <a:chOff x="2362200" y="228600"/>
            <a:chExt cx="838200" cy="1143000"/>
          </a:xfrm>
        </p:grpSpPr>
        <p:sp>
          <p:nvSpPr>
            <p:cNvPr id="23" name="Arc 22"/>
            <p:cNvSpPr/>
            <p:nvPr/>
          </p:nvSpPr>
          <p:spPr>
            <a:xfrm>
              <a:off x="2590800" y="685800"/>
              <a:ext cx="609600" cy="152400"/>
            </a:xfrm>
            <a:prstGeom prst="arc">
              <a:avLst>
                <a:gd name="adj1" fmla="val 10839714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4" name="Arc 23"/>
            <p:cNvSpPr/>
            <p:nvPr/>
          </p:nvSpPr>
          <p:spPr>
            <a:xfrm>
              <a:off x="2362200" y="228600"/>
              <a:ext cx="838200" cy="1143000"/>
            </a:xfrm>
            <a:prstGeom prst="arc">
              <a:avLst>
                <a:gd name="adj1" fmla="val 21245352"/>
                <a:gd name="adj2" fmla="val 538543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2590800" y="228600"/>
              <a:ext cx="381000" cy="1143000"/>
            </a:xfrm>
            <a:prstGeom prst="arc">
              <a:avLst>
                <a:gd name="adj1" fmla="val 16200000"/>
                <a:gd name="adj2" fmla="val 91092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Prečnik elektrode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Prečnik elektrode zavisi od debljine lima:</a:t>
            </a:r>
            <a:endParaRPr lang="sr-Latn-CS" dirty="0" smtClean="0">
              <a:solidFill>
                <a:srgbClr val="FF0000"/>
              </a:solidFill>
            </a:endParaRP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40386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Debljina</a:t>
                      </a:r>
                      <a:r>
                        <a:rPr lang="sr-Latn-CS" baseline="0" dirty="0" smtClean="0"/>
                        <a:t> lima [mm]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4-5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6-8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9-12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13-15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16-20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sr-Latn-CS" dirty="0" smtClean="0"/>
                        <a:t>20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Prečnik elektrode [mm]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3-4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4-5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5-6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514600" y="3122612"/>
            <a:ext cx="6096000" cy="611188"/>
            <a:chOff x="2514600" y="2286000"/>
            <a:chExt cx="6096000" cy="61118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514600" y="2895600"/>
              <a:ext cx="2286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800600" y="2895600"/>
              <a:ext cx="3810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2860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b="1" dirty="0" smtClean="0"/>
                <a:t>I-šav, bez pripreme</a:t>
              </a:r>
              <a:endParaRPr lang="sr-Latn-C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76800" y="2286000"/>
              <a:ext cx="373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2000" b="1" dirty="0" smtClean="0"/>
                <a:t>Priprema šava: V, Y, K, X</a:t>
              </a:r>
              <a:endParaRPr lang="sr-Latn-CS" sz="2000" b="1" dirty="0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x-none" dirty="0" smtClean="0"/>
              <a:t>* </a:t>
            </a:r>
            <a:r>
              <a:rPr lang="en-US" dirty="0" smtClean="0"/>
              <a:t>O</a:t>
            </a:r>
            <a:r>
              <a:rPr lang="x-none" dirty="0" smtClean="0"/>
              <a:t>blici nadvišenja ugaonih spojeva kod T-šavova: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1902474" y="1657156"/>
            <a:ext cx="5347403" cy="43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981200" y="1600200"/>
            <a:ext cx="54864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81200" y="3733800"/>
            <a:ext cx="2667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Statičko opterećenje</a:t>
            </a:r>
          </a:p>
          <a:p>
            <a:endParaRPr lang="x-none" sz="2400" dirty="0" smtClean="0"/>
          </a:p>
          <a:p>
            <a:endParaRPr lang="x-none" sz="2400" dirty="0" smtClean="0"/>
          </a:p>
          <a:p>
            <a:endParaRPr lang="x-none" sz="2400" dirty="0" smtClean="0"/>
          </a:p>
          <a:p>
            <a:r>
              <a:rPr lang="x-none" sz="2400" dirty="0" smtClean="0"/>
              <a:t>Dinamičko opterećenje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x-none" dirty="0" smtClean="0"/>
              <a:t>**Najpogodniji položaj za izvođenje ugaonih šavova kod T-spojeva je “u koritu”: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362200"/>
            <a:ext cx="3429000" cy="389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x-none" dirty="0" smtClean="0"/>
              <a:t>Dvostrani T-spojevi (I šavovi):</a:t>
            </a:r>
          </a:p>
          <a:p>
            <a:endParaRPr lang="x-none" dirty="0" smtClean="0"/>
          </a:p>
          <a:p>
            <a:pPr marL="514350" indent="-514350">
              <a:buAutoNum type="arabicParenR"/>
            </a:pPr>
            <a:r>
              <a:rPr lang="x-none" dirty="0" smtClean="0"/>
              <a:t>    				Nepotpun provar (statičko 				opterećenje – inicijalna 				prslina i lom)</a:t>
            </a:r>
          </a:p>
          <a:p>
            <a:pPr marL="514350" indent="-514350">
              <a:buAutoNum type="arabicParenR"/>
            </a:pPr>
            <a:endParaRPr lang="x-none" dirty="0" smtClean="0"/>
          </a:p>
          <a:p>
            <a:pPr marL="514350" indent="-514350">
              <a:buAutoNum type="arabicParenR"/>
            </a:pPr>
            <a:endParaRPr lang="x-none" dirty="0" smtClean="0"/>
          </a:p>
          <a:p>
            <a:pPr marL="514350" indent="-514350">
              <a:buAutoNum type="arabicParenR"/>
            </a:pPr>
            <a:r>
              <a:rPr lang="x-none" dirty="0" smtClean="0"/>
              <a:t>  				Potpun provar (i 					dinamičko opterećenje – 				pogodnije sa EPP)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3048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5791200"/>
            <a:ext cx="2209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4572000"/>
            <a:ext cx="3048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3048000"/>
            <a:ext cx="2209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7"/>
          <p:cNvSpPr/>
          <p:nvPr/>
        </p:nvSpPr>
        <p:spPr>
          <a:xfrm rot="2700000">
            <a:off x="2086255" y="2924455"/>
            <a:ext cx="228600" cy="228600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/>
          <p:cNvSpPr/>
          <p:nvPr/>
        </p:nvSpPr>
        <p:spPr>
          <a:xfrm rot="8100000">
            <a:off x="2409544" y="2942945"/>
            <a:ext cx="228600" cy="228600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lay 9"/>
          <p:cNvSpPr/>
          <p:nvPr/>
        </p:nvSpPr>
        <p:spPr>
          <a:xfrm rot="2700000">
            <a:off x="2019578" y="5565193"/>
            <a:ext cx="380441" cy="380439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10"/>
          <p:cNvSpPr/>
          <p:nvPr/>
        </p:nvSpPr>
        <p:spPr>
          <a:xfrm rot="8100000">
            <a:off x="2328325" y="5563558"/>
            <a:ext cx="377171" cy="383707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rot="10800000" flipH="1" flipV="1">
            <a:off x="2383560" y="5888760"/>
            <a:ext cx="283440" cy="664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67000" y="6324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 smtClean="0"/>
              <a:t>p-preklop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x-none" dirty="0" smtClean="0"/>
              <a:t>Dvostrani t-spojevi sa pripremom:</a:t>
            </a:r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r>
              <a:rPr lang="x-none" dirty="0" smtClean="0"/>
              <a:t>1)  				1/2V šav (dinamičko 					opterećenje, debljine 					limova 5-15 mm, </a:t>
            </a:r>
            <a:r>
              <a:rPr lang="el-GR" dirty="0" smtClean="0">
                <a:latin typeface="Calibri"/>
                <a:cs typeface="Calibri"/>
              </a:rPr>
              <a:t>α</a:t>
            </a:r>
            <a:r>
              <a:rPr lang="x-none" dirty="0" smtClean="0">
                <a:latin typeface="Calibri"/>
                <a:cs typeface="Calibri"/>
              </a:rPr>
              <a:t>=50</a:t>
            </a:r>
            <a:r>
              <a:rPr lang="x-none" baseline="30000" dirty="0" smtClean="0">
                <a:latin typeface="Calibri"/>
                <a:cs typeface="Calibri"/>
              </a:rPr>
              <a:t>o</a:t>
            </a:r>
            <a:r>
              <a:rPr lang="x-none" dirty="0" smtClean="0">
                <a:latin typeface="Calibri"/>
                <a:cs typeface="Calibri"/>
              </a:rPr>
              <a:t>, 				zazor 0-4 mm)</a:t>
            </a:r>
            <a:endParaRPr lang="x-none" dirty="0" smtClean="0"/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r>
              <a:rPr lang="x-none" dirty="0" smtClean="0"/>
              <a:t>2)					K-šav (dinamičko 					opterećenje, debljine 					limova 12-60 mm, </a:t>
            </a:r>
            <a:r>
              <a:rPr lang="el-GR" dirty="0" smtClean="0">
                <a:cs typeface="Calibri"/>
              </a:rPr>
              <a:t>α</a:t>
            </a:r>
            <a:r>
              <a:rPr lang="x-none" dirty="0" smtClean="0">
                <a:cs typeface="Calibri"/>
              </a:rPr>
              <a:t>=50</a:t>
            </a:r>
            <a:r>
              <a:rPr lang="x-none" baseline="30000" dirty="0" smtClean="0">
                <a:cs typeface="Calibri"/>
              </a:rPr>
              <a:t>o</a:t>
            </a:r>
            <a:r>
              <a:rPr lang="x-none" dirty="0" smtClean="0">
                <a:cs typeface="Calibri"/>
              </a:rPr>
              <a:t>, 				zazor 0-4 mm)</a:t>
            </a:r>
            <a:endParaRPr lang="x-none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1370499" y="1566467"/>
            <a:ext cx="2475065" cy="23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0000">
            <a:off x="1340126" y="4305134"/>
            <a:ext cx="2212520" cy="22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x-none" dirty="0" smtClean="0"/>
              <a:t>* Ne raditi: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4331812" y="1205154"/>
            <a:ext cx="345534" cy="1504335"/>
          </a:xfrm>
          <a:custGeom>
            <a:avLst/>
            <a:gdLst>
              <a:gd name="connsiteX0" fmla="*/ 345534 w 345534"/>
              <a:gd name="connsiteY0" fmla="*/ 1394776 h 1504335"/>
              <a:gd name="connsiteX1" fmla="*/ 202264 w 345534"/>
              <a:gd name="connsiteY1" fmla="*/ 1504335 h 1504335"/>
              <a:gd name="connsiteX2" fmla="*/ 143270 w 345534"/>
              <a:gd name="connsiteY2" fmla="*/ 1504335 h 1504335"/>
              <a:gd name="connsiteX3" fmla="*/ 0 w 345534"/>
              <a:gd name="connsiteY3" fmla="*/ 1415845 h 1504335"/>
              <a:gd name="connsiteX4" fmla="*/ 0 w 345534"/>
              <a:gd name="connsiteY4" fmla="*/ 0 h 1504335"/>
              <a:gd name="connsiteX5" fmla="*/ 278112 w 345534"/>
              <a:gd name="connsiteY5" fmla="*/ 0 h 1504335"/>
              <a:gd name="connsiteX6" fmla="*/ 303395 w 345534"/>
              <a:gd name="connsiteY6" fmla="*/ 0 h 1504335"/>
              <a:gd name="connsiteX7" fmla="*/ 324464 w 345534"/>
              <a:gd name="connsiteY7" fmla="*/ 0 h 1504335"/>
              <a:gd name="connsiteX8" fmla="*/ 345534 w 345534"/>
              <a:gd name="connsiteY8" fmla="*/ 1394776 h 150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534" h="1504335">
                <a:moveTo>
                  <a:pt x="345534" y="1394776"/>
                </a:moveTo>
                <a:lnTo>
                  <a:pt x="202264" y="1504335"/>
                </a:lnTo>
                <a:lnTo>
                  <a:pt x="143270" y="1504335"/>
                </a:lnTo>
                <a:lnTo>
                  <a:pt x="0" y="1415845"/>
                </a:lnTo>
                <a:lnTo>
                  <a:pt x="0" y="0"/>
                </a:lnTo>
                <a:lnTo>
                  <a:pt x="278112" y="0"/>
                </a:lnTo>
                <a:lnTo>
                  <a:pt x="303395" y="0"/>
                </a:lnTo>
                <a:lnTo>
                  <a:pt x="324464" y="0"/>
                </a:lnTo>
                <a:lnTo>
                  <a:pt x="345534" y="13947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743200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9600" y="2667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48200" y="24384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2133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</a:t>
            </a:r>
            <a:r>
              <a:rPr lang="x-none" sz="2400" dirty="0" smtClean="0"/>
              <a:t>edan koreni zavar se ne preporučuje, uvek raditi dva, zbog deformacija!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Zavarivanje preklopnih spojeva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Retko se koriste, zbog:</a:t>
            </a:r>
          </a:p>
          <a:p>
            <a:pPr>
              <a:buFontTx/>
              <a:buChar char="-"/>
            </a:pPr>
            <a:r>
              <a:rPr lang="x-none" dirty="0" smtClean="0"/>
              <a:t>koncentracije napona u odnosu na sučeone spojeve</a:t>
            </a:r>
          </a:p>
          <a:p>
            <a:pPr>
              <a:buFontTx/>
              <a:buChar char="-"/>
            </a:pPr>
            <a:r>
              <a:rPr lang="en-US" dirty="0" smtClean="0"/>
              <a:t>N</a:t>
            </a:r>
            <a:r>
              <a:rPr lang="x-none" dirty="0" smtClean="0"/>
              <a:t>epotreban utrošak materijala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1187888" y="3847870"/>
            <a:ext cx="6583949" cy="26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9400" y="5715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 smtClean="0"/>
              <a:t>d</a:t>
            </a:r>
            <a:r>
              <a:rPr lang="x-none" sz="2800" b="1" baseline="-25000" dirty="0" smtClean="0"/>
              <a:t>max</a:t>
            </a:r>
            <a:r>
              <a:rPr lang="x-none" sz="2800" b="1" dirty="0" smtClean="0"/>
              <a:t>=10-12 mm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Varijante pripreme šava: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1)					Y-šav bez zazora između 					ploča (koreni zavar sa 					elektrodom 2,5 mm)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2)					V-šav bez zazora (koreni 					zavar sa elektrodom 2 mm 				zbog malog korena)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3)					V-šav sa zazorom (koreni zavar 				sa elektrodom 2 mm zbog 				zazora~mali koren)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95400" y="2971800"/>
            <a:ext cx="2514600" cy="533401"/>
            <a:chOff x="1295400" y="3657600"/>
            <a:chExt cx="2514600" cy="533401"/>
          </a:xfrm>
        </p:grpSpPr>
        <p:sp>
          <p:nvSpPr>
            <p:cNvPr id="6" name="Flowchart: Manual Input 5"/>
            <p:cNvSpPr/>
            <p:nvPr/>
          </p:nvSpPr>
          <p:spPr>
            <a:xfrm rot="5400000">
              <a:off x="1676400" y="3276600"/>
              <a:ext cx="533400" cy="1295400"/>
            </a:xfrm>
            <a:prstGeom prst="flowChartManualIn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Flowchart: Manual Input 8"/>
            <p:cNvSpPr/>
            <p:nvPr/>
          </p:nvSpPr>
          <p:spPr>
            <a:xfrm rot="5400000" flipV="1">
              <a:off x="2933700" y="3314701"/>
              <a:ext cx="533400" cy="1219200"/>
            </a:xfrm>
            <a:prstGeom prst="flowChartManualIn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95400" y="1447800"/>
            <a:ext cx="2508142" cy="552773"/>
            <a:chOff x="1295400" y="1905000"/>
            <a:chExt cx="2508142" cy="552773"/>
          </a:xfrm>
        </p:grpSpPr>
        <p:sp>
          <p:nvSpPr>
            <p:cNvPr id="15" name="Freeform 14"/>
            <p:cNvSpPr/>
            <p:nvPr/>
          </p:nvSpPr>
          <p:spPr>
            <a:xfrm>
              <a:off x="1295400" y="1905000"/>
              <a:ext cx="1295400" cy="552773"/>
            </a:xfrm>
            <a:custGeom>
              <a:avLst/>
              <a:gdLst>
                <a:gd name="connsiteX0" fmla="*/ 0 w 1110712"/>
                <a:gd name="connsiteY0" fmla="*/ 552773 h 552773"/>
                <a:gd name="connsiteX1" fmla="*/ 0 w 1110712"/>
                <a:gd name="connsiteY1" fmla="*/ 521776 h 552773"/>
                <a:gd name="connsiteX2" fmla="*/ 0 w 1110712"/>
                <a:gd name="connsiteY2" fmla="*/ 0 h 552773"/>
                <a:gd name="connsiteX3" fmla="*/ 914400 w 1110712"/>
                <a:gd name="connsiteY3" fmla="*/ 0 h 552773"/>
                <a:gd name="connsiteX4" fmla="*/ 1110712 w 1110712"/>
                <a:gd name="connsiteY4" fmla="*/ 237641 h 552773"/>
                <a:gd name="connsiteX5" fmla="*/ 1110712 w 1110712"/>
                <a:gd name="connsiteY5" fmla="*/ 542441 h 552773"/>
                <a:gd name="connsiteX6" fmla="*/ 0 w 1110712"/>
                <a:gd name="connsiteY6" fmla="*/ 552773 h 55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0712" h="552773">
                  <a:moveTo>
                    <a:pt x="0" y="552773"/>
                  </a:moveTo>
                  <a:lnTo>
                    <a:pt x="0" y="521776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1110712" y="237641"/>
                  </a:lnTo>
                  <a:lnTo>
                    <a:pt x="1110712" y="542441"/>
                  </a:lnTo>
                  <a:lnTo>
                    <a:pt x="0" y="5527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2590800" y="1905000"/>
              <a:ext cx="1212742" cy="552773"/>
            </a:xfrm>
            <a:custGeom>
              <a:avLst/>
              <a:gdLst>
                <a:gd name="connsiteX0" fmla="*/ 0 w 1110712"/>
                <a:gd name="connsiteY0" fmla="*/ 552773 h 552773"/>
                <a:gd name="connsiteX1" fmla="*/ 0 w 1110712"/>
                <a:gd name="connsiteY1" fmla="*/ 521776 h 552773"/>
                <a:gd name="connsiteX2" fmla="*/ 0 w 1110712"/>
                <a:gd name="connsiteY2" fmla="*/ 0 h 552773"/>
                <a:gd name="connsiteX3" fmla="*/ 914400 w 1110712"/>
                <a:gd name="connsiteY3" fmla="*/ 0 h 552773"/>
                <a:gd name="connsiteX4" fmla="*/ 1110712 w 1110712"/>
                <a:gd name="connsiteY4" fmla="*/ 237641 h 552773"/>
                <a:gd name="connsiteX5" fmla="*/ 1110712 w 1110712"/>
                <a:gd name="connsiteY5" fmla="*/ 542441 h 552773"/>
                <a:gd name="connsiteX6" fmla="*/ 0 w 1110712"/>
                <a:gd name="connsiteY6" fmla="*/ 552773 h 55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0712" h="552773">
                  <a:moveTo>
                    <a:pt x="0" y="552773"/>
                  </a:moveTo>
                  <a:lnTo>
                    <a:pt x="0" y="521776"/>
                  </a:lnTo>
                  <a:lnTo>
                    <a:pt x="0" y="0"/>
                  </a:lnTo>
                  <a:lnTo>
                    <a:pt x="914400" y="0"/>
                  </a:lnTo>
                  <a:lnTo>
                    <a:pt x="1110712" y="237641"/>
                  </a:lnTo>
                  <a:lnTo>
                    <a:pt x="1110712" y="542441"/>
                  </a:lnTo>
                  <a:lnTo>
                    <a:pt x="0" y="55277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95400" y="4800600"/>
            <a:ext cx="2514600" cy="544153"/>
            <a:chOff x="1295400" y="5410200"/>
            <a:chExt cx="2514600" cy="544153"/>
          </a:xfrm>
        </p:grpSpPr>
        <p:sp>
          <p:nvSpPr>
            <p:cNvPr id="17" name="Freeform 16"/>
            <p:cNvSpPr/>
            <p:nvPr/>
          </p:nvSpPr>
          <p:spPr>
            <a:xfrm>
              <a:off x="1295400" y="5410200"/>
              <a:ext cx="1295400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2648301" y="5410200"/>
              <a:ext cx="1161699" cy="544153"/>
            </a:xfrm>
            <a:custGeom>
              <a:avLst/>
              <a:gdLst>
                <a:gd name="connsiteX0" fmla="*/ 0 w 1200501"/>
                <a:gd name="connsiteY0" fmla="*/ 0 h 544153"/>
                <a:gd name="connsiteX1" fmla="*/ 0 w 1200501"/>
                <a:gd name="connsiteY1" fmla="*/ 544153 h 544153"/>
                <a:gd name="connsiteX2" fmla="*/ 1200501 w 1200501"/>
                <a:gd name="connsiteY2" fmla="*/ 544153 h 544153"/>
                <a:gd name="connsiteX3" fmla="*/ 1200501 w 1200501"/>
                <a:gd name="connsiteY3" fmla="*/ 460005 h 544153"/>
                <a:gd name="connsiteX4" fmla="*/ 903181 w 1200501"/>
                <a:gd name="connsiteY4" fmla="*/ 11220 h 544153"/>
                <a:gd name="connsiteX5" fmla="*/ 0 w 1200501"/>
                <a:gd name="connsiteY5" fmla="*/ 0 h 5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501" h="544153">
                  <a:moveTo>
                    <a:pt x="0" y="0"/>
                  </a:moveTo>
                  <a:lnTo>
                    <a:pt x="0" y="544153"/>
                  </a:lnTo>
                  <a:lnTo>
                    <a:pt x="1200501" y="544153"/>
                  </a:lnTo>
                  <a:lnTo>
                    <a:pt x="1200501" y="460005"/>
                  </a:lnTo>
                  <a:lnTo>
                    <a:pt x="903181" y="112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r>
              <a:rPr lang="sr-Latn-CS" dirty="0" smtClean="0"/>
              <a:t>Koreni zavar mora tanjom elektrodom, jer debljom se ne može prići dovoljno blizu.</a:t>
            </a:r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Problem predstavlja dužina luka koja mora biti približno jednaka prečniku elektrode.</a:t>
            </a:r>
          </a:p>
          <a:p>
            <a:pPr>
              <a:buNone/>
            </a:pPr>
            <a:endParaRPr lang="sr-Latn-C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810000" y="1600200"/>
            <a:ext cx="1143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Koreni zavar može biti izveden i drugom metodom zavarivanja, recimo TIG – time se dobija vrlo kvalitetna podloga za dalje prolaze (čišćenje od troske je nepotrebno, a eventualna greška se može pretopiti prolazom bez dodatnog materijala).</a:t>
            </a:r>
          </a:p>
          <a:p>
            <a:r>
              <a:rPr lang="sr-Latn-CS" dirty="0" smtClean="0"/>
              <a:t>TIG postupak je vrlo pogodan za izvođenje korenog zavara, jer je tu šav zaštićen od oduvavanja argona (kada duva vetar).</a:t>
            </a:r>
          </a:p>
          <a:p>
            <a:endParaRPr lang="sr-Latn-CS" dirty="0" smtClean="0"/>
          </a:p>
          <a:p>
            <a:r>
              <a:rPr lang="sr-Latn-CS" dirty="0" smtClean="0"/>
              <a:t>REL je dozvoljen propisima i brži postupak, ali TIG daje bolji kvalitet.</a:t>
            </a:r>
            <a:endParaRPr lang="sr-Latn-C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sr-Latn-CS" dirty="0" smtClean="0"/>
              <a:t>Ostali prolazi se izvode elektrodama većeg prečnika.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Kada se popuni, koren se izžlebi i izvede završni zavar elektrodom 3 za debljinu lima do 5 mm ili elektrodom 4 mm za debljinu lima 6 mm i više.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Jačina struje zavarivanja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 smtClean="0"/>
              <a:t>Određuje se prema odabranom prečniku elektrode.</a:t>
            </a:r>
          </a:p>
          <a:p>
            <a:r>
              <a:rPr lang="sr-Latn-CS" dirty="0" smtClean="0"/>
              <a:t>Struju zavarivanja propisuje proizvođač elektrode.</a:t>
            </a:r>
          </a:p>
          <a:p>
            <a:r>
              <a:rPr lang="sr-Latn-CS" dirty="0" smtClean="0"/>
              <a:t>Jačina struje predstavlja kompromis:</a:t>
            </a:r>
          </a:p>
          <a:p>
            <a:pPr>
              <a:buFontTx/>
              <a:buChar char="-"/>
            </a:pPr>
            <a:r>
              <a:rPr lang="sr-Latn-CS" dirty="0" smtClean="0"/>
              <a:t>Premala struja: nestabilan luk i mali uvar</a:t>
            </a:r>
          </a:p>
          <a:p>
            <a:pPr>
              <a:buFontTx/>
              <a:buChar char="-"/>
            </a:pPr>
            <a:r>
              <a:rPr lang="sr-Latn-CS" dirty="0" smtClean="0"/>
              <a:t>Prevelika struja: pregrevanje elektrode, otpadanje obloge, prštanje tečnog metala i neravna površina šava.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1404</Words>
  <Application>Microsoft Office PowerPoint</Application>
  <PresentationFormat>On-screen Show (4:3)</PresentationFormat>
  <Paragraphs>308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Savremene tehnologije spajanja materijala 2</vt:lpstr>
      <vt:lpstr>Proračun parametara režima zavarivanja</vt:lpstr>
      <vt:lpstr>Režimi ručnog elektrolučnog zavarivanja</vt:lpstr>
      <vt:lpstr>Prečnik elektrode</vt:lpstr>
      <vt:lpstr>Slide 5</vt:lpstr>
      <vt:lpstr>Slide 6</vt:lpstr>
      <vt:lpstr>Slide 7</vt:lpstr>
      <vt:lpstr>Slide 8</vt:lpstr>
      <vt:lpstr>Jačina struje zavarivanja</vt:lpstr>
      <vt:lpstr>Slide 10</vt:lpstr>
      <vt:lpstr>Slide 11</vt:lpstr>
      <vt:lpstr>Slide 12</vt:lpstr>
      <vt:lpstr>Slide 13</vt:lpstr>
      <vt:lpstr>Slide 14</vt:lpstr>
      <vt:lpstr>Sučeoni šavovi u horizontalnom položaju</vt:lpstr>
      <vt:lpstr>Slide 16</vt:lpstr>
      <vt:lpstr>Slide 17</vt:lpstr>
      <vt:lpstr>Slide 18</vt:lpstr>
      <vt:lpstr>Određivanje potrebnog broja zavara u jednom šavu</vt:lpstr>
      <vt:lpstr>Slide 20</vt:lpstr>
      <vt:lpstr>Slide 21</vt:lpstr>
      <vt:lpstr>Ugaoni šavovi</vt:lpstr>
      <vt:lpstr>Slide 23</vt:lpstr>
      <vt:lpstr>Slide 24</vt:lpstr>
      <vt:lpstr>Slide 25</vt:lpstr>
      <vt:lpstr>Slide 26</vt:lpstr>
      <vt:lpstr>Zavarivanje sučeonih spojeva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Zavarivanje T-spojeva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Zavarivanje preklopnih spojeva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Savremene tehnologije spajanja materijala 2</dc:title>
  <dc:creator>Korisnik</dc:creator>
  <cp:lastModifiedBy>Korisnik</cp:lastModifiedBy>
  <cp:revision>102</cp:revision>
  <dcterms:created xsi:type="dcterms:W3CDTF">2013-03-01T20:53:04Z</dcterms:created>
  <dcterms:modified xsi:type="dcterms:W3CDTF">2013-04-27T21:13:46Z</dcterms:modified>
</cp:coreProperties>
</file>